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12192000"/>
  <p:embeddedFontLst>
    <p:embeddedFont>
      <p:font typeface="Lato" panose="020F0502020204030203" pitchFamily="34" charset="0"/>
      <p:regular r:id="rId12"/>
      <p:bold r:id="rId13"/>
    </p:embeddedFont>
    <p:embeddedFont>
      <p:font typeface="Roboto" panose="02000000000000000000" pitchFamily="2"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8B73E4-F3B2-4BC2-925F-C7D90FE55EBA}" v="2" dt="2025-09-08T13:51:43.1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94" d="100"/>
          <a:sy n="94" d="100"/>
        </p:scale>
        <p:origin x="540"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Amelia" userId="d4597d0a-18fb-4fd0-9c19-d6609f93015c" providerId="ADAL" clId="{648B73E4-F3B2-4BC2-925F-C7D90FE55EBA}"/>
    <pc:docChg chg="undo custSel modSld">
      <pc:chgData name="Sha,Amelia" userId="d4597d0a-18fb-4fd0-9c19-d6609f93015c" providerId="ADAL" clId="{648B73E4-F3B2-4BC2-925F-C7D90FE55EBA}" dt="2025-09-08T13:59:59.948" v="174" actId="20577"/>
      <pc:docMkLst>
        <pc:docMk/>
      </pc:docMkLst>
      <pc:sldChg chg="addSp modSp mod">
        <pc:chgData name="Sha,Amelia" userId="d4597d0a-18fb-4fd0-9c19-d6609f93015c" providerId="ADAL" clId="{648B73E4-F3B2-4BC2-925F-C7D90FE55EBA}" dt="2025-09-08T13:59:59.948" v="174" actId="20577"/>
        <pc:sldMkLst>
          <pc:docMk/>
          <pc:sldMk cId="0" sldId="259"/>
        </pc:sldMkLst>
        <pc:spChg chg="add mod">
          <ac:chgData name="Sha,Amelia" userId="d4597d0a-18fb-4fd0-9c19-d6609f93015c" providerId="ADAL" clId="{648B73E4-F3B2-4BC2-925F-C7D90FE55EBA}" dt="2025-09-08T13:59:37.932" v="146" actId="20577"/>
          <ac:spMkLst>
            <pc:docMk/>
            <pc:sldMk cId="0" sldId="259"/>
            <ac:spMk id="8" creationId="{7372300D-B9DE-CF3F-1A98-B389EAFFD02C}"/>
          </ac:spMkLst>
        </pc:spChg>
        <pc:spChg chg="add mod">
          <ac:chgData name="Sha,Amelia" userId="d4597d0a-18fb-4fd0-9c19-d6609f93015c" providerId="ADAL" clId="{648B73E4-F3B2-4BC2-925F-C7D90FE55EBA}" dt="2025-09-08T13:59:59.948" v="174" actId="20577"/>
          <ac:spMkLst>
            <pc:docMk/>
            <pc:sldMk cId="0" sldId="259"/>
            <ac:spMk id="12" creationId="{554CB1A4-C47F-C206-F4F9-D6A94F899036}"/>
          </ac:spMkLst>
        </pc:spChg>
        <pc:picChg chg="add mod modCrop">
          <ac:chgData name="Sha,Amelia" userId="d4597d0a-18fb-4fd0-9c19-d6609f93015c" providerId="ADAL" clId="{648B73E4-F3B2-4BC2-925F-C7D90FE55EBA}" dt="2025-09-08T13:51:27.840" v="16" actId="1076"/>
          <ac:picMkLst>
            <pc:docMk/>
            <pc:sldMk cId="0" sldId="259"/>
            <ac:picMk id="7" creationId="{C1CC29E5-F9F0-848C-1129-8C16E66DEF0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384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20422A-C0F5-82E7-2F16-24972120F5CC}"/>
              </a:ext>
            </a:extLst>
          </p:cNvPr>
          <p:cNvSpPr txBox="1"/>
          <p:nvPr userDrawn="1">
            <p:extLst>
              <p:ext uri="{1162E1C5-73C7-4A58-AE30-91384D911F3F}">
                <p184:classification xmlns:p184="http://schemas.microsoft.com/office/powerpoint/2018/4/main" val="ftr"/>
              </p:ext>
            </p:extLst>
          </p:nvPr>
        </p:nvSpPr>
        <p:spPr>
          <a:xfrm>
            <a:off x="5387150" y="6642100"/>
            <a:ext cx="1446212"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Vanguard Internal Use Only</a:t>
            </a:r>
          </a:p>
        </p:txBody>
      </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svg"/><Relationship Id="rId26" Type="http://schemas.openxmlformats.org/officeDocument/2006/relationships/image" Target="../media/image29.svg"/><Relationship Id="rId3" Type="http://schemas.openxmlformats.org/officeDocument/2006/relationships/image" Target="../media/image6.png"/><Relationship Id="rId21" Type="http://schemas.openxmlformats.org/officeDocument/2006/relationships/image" Target="../media/image24.png"/><Relationship Id="rId34" Type="http://schemas.openxmlformats.org/officeDocument/2006/relationships/image" Target="../media/image37.sv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2" Type="http://schemas.openxmlformats.org/officeDocument/2006/relationships/notesSlide" Target="../notesSlides/notesSlide9.xml"/><Relationship Id="rId16" Type="http://schemas.openxmlformats.org/officeDocument/2006/relationships/image" Target="../media/image19.svg"/><Relationship Id="rId20" Type="http://schemas.openxmlformats.org/officeDocument/2006/relationships/image" Target="../media/image23.svg"/><Relationship Id="rId29"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9.svg"/><Relationship Id="rId11" Type="http://schemas.openxmlformats.org/officeDocument/2006/relationships/image" Target="../media/image14.png"/><Relationship Id="rId24" Type="http://schemas.openxmlformats.org/officeDocument/2006/relationships/image" Target="../media/image27.svg"/><Relationship Id="rId32" Type="http://schemas.openxmlformats.org/officeDocument/2006/relationships/image" Target="../media/image35.sv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svg"/><Relationship Id="rId10" Type="http://schemas.openxmlformats.org/officeDocument/2006/relationships/image" Target="../media/image13.sv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 Id="rId22" Type="http://schemas.openxmlformats.org/officeDocument/2006/relationships/image" Target="../media/image25.svg"/><Relationship Id="rId27" Type="http://schemas.openxmlformats.org/officeDocument/2006/relationships/image" Target="../media/image30.png"/><Relationship Id="rId30" Type="http://schemas.openxmlformats.org/officeDocument/2006/relationships/image" Target="../media/image33.svg"/><Relationship Id="rId8"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188548" y="2575720"/>
            <a:ext cx="8002809" cy="247588"/>
          </a:xfrm>
          <a:prstGeom prst="rect">
            <a:avLst/>
          </a:prstGeom>
          <a:noFill/>
        </p:spPr>
        <p:txBody>
          <a:bodyPr wrap="square" lIns="0" tIns="0" rIns="0" bIns="0" rtlCol="0" anchor="ctr"/>
          <a:lstStyle/>
          <a:p>
            <a:pPr algn="ctr">
              <a:lnSpc>
                <a:spcPts val="2006"/>
              </a:lnSpc>
              <a:buNone/>
            </a:pPr>
            <a:r>
              <a:rPr lang="en-US" sz="1466" kern="0" spc="29" dirty="0">
                <a:solidFill>
                  <a:srgbClr val="000000">
                    <a:alpha val="80000"/>
                  </a:srgbClr>
                </a:solidFill>
                <a:latin typeface="Lato" pitchFamily="34" charset="0"/>
                <a:ea typeface="Lato" pitchFamily="34" charset="-122"/>
                <a:cs typeface="Lato" pitchFamily="34" charset="-120"/>
              </a:rPr>
              <a:t>VANGUARD CAPITAL MARKETS MODEL RESEARCH TEAM</a:t>
            </a:r>
            <a:endParaRPr lang="en-US" dirty="0"/>
          </a:p>
        </p:txBody>
      </p:sp>
      <p:sp>
        <p:nvSpPr>
          <p:cNvPr id="3" name="Object 2"/>
          <p:cNvSpPr/>
          <p:nvPr/>
        </p:nvSpPr>
        <p:spPr>
          <a:xfrm>
            <a:off x="188548" y="3042774"/>
            <a:ext cx="8002809" cy="733242"/>
          </a:xfrm>
          <a:prstGeom prst="rect">
            <a:avLst/>
          </a:prstGeom>
          <a:noFill/>
        </p:spPr>
        <p:txBody>
          <a:bodyPr wrap="square" lIns="0" tIns="0" rIns="0" bIns="0" rtlCol="0" anchor="ctr"/>
          <a:lstStyle/>
          <a:p>
            <a:pPr algn="ctr">
              <a:lnSpc>
                <a:spcPts val="5832"/>
              </a:lnSpc>
              <a:spcBef>
                <a:spcPts val="1695"/>
              </a:spcBef>
              <a:buNone/>
            </a:pPr>
            <a:r>
              <a:rPr lang="en-US" sz="5400" b="1" dirty="0">
                <a:solidFill>
                  <a:srgbClr val="0F3332"/>
                </a:solidFill>
                <a:latin typeface="Roboto" pitchFamily="34" charset="0"/>
                <a:ea typeface="Roboto" pitchFamily="34" charset="-122"/>
                <a:cs typeface="Roboto" pitchFamily="34" charset="-120"/>
              </a:rPr>
              <a:t>Cornell CFEM Capstone</a:t>
            </a:r>
            <a:endParaRPr lang="en-US" dirty="0"/>
          </a:p>
        </p:txBody>
      </p:sp>
      <p:sp>
        <p:nvSpPr>
          <p:cNvPr id="4" name="Object 3"/>
          <p:cNvSpPr/>
          <p:nvPr/>
        </p:nvSpPr>
        <p:spPr>
          <a:xfrm>
            <a:off x="188548" y="3931949"/>
            <a:ext cx="8002809" cy="314246"/>
          </a:xfrm>
          <a:prstGeom prst="rect">
            <a:avLst/>
          </a:prstGeom>
          <a:noFill/>
        </p:spPr>
        <p:txBody>
          <a:bodyPr wrap="square" lIns="0" tIns="0" rIns="0" bIns="0" rtlCol="0" anchor="ctr"/>
          <a:lstStyle/>
          <a:p>
            <a:pPr algn="ctr">
              <a:lnSpc>
                <a:spcPts val="2479"/>
              </a:lnSpc>
              <a:spcBef>
                <a:spcPts val="1205"/>
              </a:spcBef>
              <a:buNone/>
            </a:pPr>
            <a:r>
              <a:rPr lang="en-US" sz="1721" kern="0" spc="35" dirty="0">
                <a:solidFill>
                  <a:srgbClr val="000000">
                    <a:alpha val="80000"/>
                  </a:srgbClr>
                </a:solidFill>
                <a:latin typeface="Lato" pitchFamily="34" charset="0"/>
                <a:ea typeface="Lato" pitchFamily="34" charset="-122"/>
                <a:cs typeface="Lato" pitchFamily="34" charset="-120"/>
              </a:rPr>
              <a:t>Macro Regimes &amp; Multi-Asset Forecasting </a:t>
            </a:r>
            <a:endParaRPr lang="en-US" dirty="0"/>
          </a:p>
        </p:txBody>
      </p:sp>
      <p:sp>
        <p:nvSpPr>
          <p:cNvPr id="5" name="Object 4"/>
          <p:cNvSpPr/>
          <p:nvPr/>
        </p:nvSpPr>
        <p:spPr>
          <a:xfrm>
            <a:off x="8379905" y="0"/>
            <a:ext cx="3809047" cy="6856286"/>
          </a:xfrm>
          <a:prstGeom prst="rect">
            <a:avLst/>
          </a:prstGeom>
          <a:solidFill>
            <a:srgbClr val="000000">
              <a:alpha val="0"/>
            </a:srgbClr>
          </a:solidFill>
        </p:spPr>
        <p:txBody>
          <a:bodyPr/>
          <a:lstStyle/>
          <a:p>
            <a:endParaRPr lang="en-US"/>
          </a:p>
        </p:txBody>
      </p:sp>
      <p:pic>
        <p:nvPicPr>
          <p:cNvPr id="6" name="Object 5" descr="PhYq704ffdA"/>
          <p:cNvPicPr>
            <a:picLocks noChangeAspect="1"/>
          </p:cNvPicPr>
          <p:nvPr/>
        </p:nvPicPr>
        <p:blipFill>
          <a:blip r:embed="rId3"/>
          <a:srcRect l="31481" r="31481"/>
          <a:stretch/>
        </p:blipFill>
        <p:spPr>
          <a:xfrm>
            <a:off x="8379905" y="0"/>
            <a:ext cx="3809047" cy="6856286"/>
          </a:xfrm>
          <a:prstGeom prst="rect">
            <a:avLst/>
          </a:prstGeom>
        </p:spPr>
      </p:pic>
      <p:sp>
        <p:nvSpPr>
          <p:cNvPr id="8" name="Object 7"/>
          <p:cNvSpPr/>
          <p:nvPr/>
        </p:nvSpPr>
        <p:spPr>
          <a:xfrm>
            <a:off x="2123544" y="6354711"/>
            <a:ext cx="1822629" cy="219020"/>
          </a:xfrm>
          <a:prstGeom prst="rect">
            <a:avLst/>
          </a:prstGeom>
          <a:noFill/>
        </p:spPr>
        <p:txBody>
          <a:bodyPr wrap="square" lIns="0" tIns="0" rIns="0" bIns="0" rtlCol="0" anchor="t"/>
          <a:lstStyle/>
          <a:p>
            <a:pPr algn="l">
              <a:lnSpc>
                <a:spcPts val="1745"/>
              </a:lnSpc>
              <a:buNone/>
            </a:pPr>
            <a:r>
              <a:rPr lang="en-US" sz="1275" kern="0" spc="26" dirty="0">
                <a:solidFill>
                  <a:srgbClr val="0F3332"/>
                </a:solidFill>
                <a:latin typeface="Lato" pitchFamily="34" charset="0"/>
                <a:ea typeface="Lato" pitchFamily="34" charset="-122"/>
                <a:cs typeface="Lato" pitchFamily="34" charset="-120"/>
              </a:rPr>
              <a:t>Kevin J DiCiurcio, CFA</a:t>
            </a:r>
            <a:endParaRPr lang="en-US" dirty="0"/>
          </a:p>
        </p:txBody>
      </p:sp>
      <p:sp>
        <p:nvSpPr>
          <p:cNvPr id="9" name="Object 8"/>
          <p:cNvSpPr/>
          <p:nvPr/>
        </p:nvSpPr>
        <p:spPr>
          <a:xfrm>
            <a:off x="4351837" y="6354711"/>
            <a:ext cx="1078913" cy="219020"/>
          </a:xfrm>
          <a:prstGeom prst="rect">
            <a:avLst/>
          </a:prstGeom>
          <a:noFill/>
        </p:spPr>
        <p:txBody>
          <a:bodyPr wrap="square" lIns="0" tIns="0" rIns="0" bIns="0" rtlCol="0" anchor="t"/>
          <a:lstStyle/>
          <a:p>
            <a:pPr algn="l">
              <a:lnSpc>
                <a:spcPts val="1745"/>
              </a:lnSpc>
              <a:buNone/>
            </a:pPr>
            <a:r>
              <a:rPr lang="en-US" sz="1275" kern="0" spc="26" dirty="0">
                <a:solidFill>
                  <a:srgbClr val="0F3332"/>
                </a:solidFill>
                <a:latin typeface="Lato" pitchFamily="34" charset="0"/>
                <a:ea typeface="Lato" pitchFamily="34" charset="-122"/>
                <a:cs typeface="Lato" pitchFamily="34" charset="-120"/>
              </a:rPr>
              <a:t>Ziqi Tan, CFA</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8995"/>
            <a:ext cx="12188952" cy="409473"/>
          </a:xfrm>
          <a:prstGeom prst="rect">
            <a:avLst/>
          </a:prstGeom>
          <a:noFill/>
        </p:spPr>
        <p:txBody>
          <a:bodyPr wrap="square" lIns="0" tIns="0" rIns="0" bIns="0" rtlCol="0" anchor="t"/>
          <a:lstStyle/>
          <a:p>
            <a:pPr algn="l">
              <a:lnSpc>
                <a:spcPts val="3240"/>
              </a:lnSpc>
              <a:buNone/>
            </a:pPr>
            <a:r>
              <a:rPr lang="en-US" sz="3000" b="1" dirty="0">
                <a:solidFill>
                  <a:srgbClr val="0F3332"/>
                </a:solidFill>
                <a:latin typeface="Roboto" pitchFamily="34" charset="0"/>
                <a:ea typeface="Roboto" pitchFamily="34" charset="-122"/>
                <a:cs typeface="Roboto" pitchFamily="34" charset="-120"/>
              </a:rPr>
              <a:t>ISG VCMM &amp; Cornell CFEM Collaboration</a:t>
            </a:r>
            <a:endParaRPr lang="en-US" dirty="0"/>
          </a:p>
        </p:txBody>
      </p:sp>
      <p:sp>
        <p:nvSpPr>
          <p:cNvPr id="3" name="Object 2"/>
          <p:cNvSpPr/>
          <p:nvPr/>
        </p:nvSpPr>
        <p:spPr>
          <a:xfrm>
            <a:off x="2237815" y="2331405"/>
            <a:ext cx="8484653" cy="3220579"/>
          </a:xfrm>
          <a:prstGeom prst="rect">
            <a:avLst/>
          </a:prstGeom>
          <a:noFill/>
        </p:spPr>
        <p:txBody>
          <a:bodyPr wrap="square" lIns="0" tIns="0" rIns="0" bIns="0" rtlCol="0" anchor="t"/>
          <a:lstStyle/>
          <a:p>
            <a:pPr marL="242900" indent="-242900" algn="l">
              <a:lnSpc>
                <a:spcPts val="2669"/>
              </a:lnSpc>
              <a:buSzPct val="100000"/>
              <a:buFont typeface="+mj-lt"/>
              <a:buAutoNum type="arabicPeriod"/>
            </a:pPr>
            <a:r>
              <a:rPr lang="en-US" sz="1951" kern="0" spc="39" dirty="0">
                <a:solidFill>
                  <a:srgbClr val="0F3332"/>
                </a:solidFill>
                <a:latin typeface="Lato" pitchFamily="34" charset="0"/>
                <a:ea typeface="Lato" pitchFamily="34" charset="-122"/>
                <a:cs typeface="Lato" pitchFamily="34" charset="-120"/>
              </a:rPr>
              <a:t>Introduction to the Vanguard Capital Markets Model Team </a:t>
            </a:r>
          </a:p>
          <a:p>
            <a:pPr marL="242900" indent="-242900" algn="l">
              <a:lnSpc>
                <a:spcPts val="2669"/>
              </a:lnSpc>
              <a:spcBef>
                <a:spcPts val="1885"/>
              </a:spcBef>
              <a:buSzPct val="100000"/>
              <a:buFont typeface="+mj-lt"/>
              <a:buAutoNum type="arabicPeriod"/>
            </a:pPr>
            <a:r>
              <a:rPr lang="en-US" sz="1951" kern="0" spc="39" dirty="0">
                <a:solidFill>
                  <a:srgbClr val="0F3332"/>
                </a:solidFill>
                <a:latin typeface="Lato" pitchFamily="34" charset="0"/>
                <a:ea typeface="Lato" pitchFamily="34" charset="-122"/>
                <a:cs typeface="Lato" pitchFamily="34" charset="-120"/>
              </a:rPr>
              <a:t>Introduction to Team Members</a:t>
            </a:r>
          </a:p>
          <a:p>
            <a:pPr marL="242900" indent="-242900" algn="l">
              <a:lnSpc>
                <a:spcPts val="2669"/>
              </a:lnSpc>
              <a:spcBef>
                <a:spcPts val="1885"/>
              </a:spcBef>
              <a:buSzPct val="100000"/>
              <a:buFont typeface="+mj-lt"/>
              <a:buAutoNum type="arabicPeriod"/>
            </a:pPr>
            <a:r>
              <a:rPr lang="en-US" sz="1951" kern="0" spc="39" dirty="0">
                <a:solidFill>
                  <a:srgbClr val="0F3332"/>
                </a:solidFill>
                <a:latin typeface="Lato" pitchFamily="34" charset="0"/>
                <a:ea typeface="Lato" pitchFamily="34" charset="-122"/>
                <a:cs typeface="Lato" pitchFamily="34" charset="-120"/>
              </a:rPr>
              <a:t>Project Objective: Macro Regimes &amp; Multi-Asset Forecasting </a:t>
            </a:r>
          </a:p>
          <a:p>
            <a:pPr marL="242900" indent="-242900" algn="l">
              <a:lnSpc>
                <a:spcPts val="2669"/>
              </a:lnSpc>
              <a:spcBef>
                <a:spcPts val="1885"/>
              </a:spcBef>
              <a:buSzPct val="100000"/>
              <a:buFont typeface="+mj-lt"/>
              <a:buAutoNum type="arabicPeriod"/>
            </a:pPr>
            <a:r>
              <a:rPr lang="en-US" sz="1951" kern="0" spc="39" dirty="0">
                <a:solidFill>
                  <a:srgbClr val="0F3332"/>
                </a:solidFill>
                <a:latin typeface="Lato" pitchFamily="34" charset="0"/>
                <a:ea typeface="Lato" pitchFamily="34" charset="-122"/>
                <a:cs typeface="Lato" pitchFamily="34" charset="-120"/>
              </a:rPr>
              <a:t>Data Sources for Macro Regime &amp; Asset Return Analysis </a:t>
            </a:r>
          </a:p>
          <a:p>
            <a:pPr marL="242900" indent="-242900" algn="l">
              <a:lnSpc>
                <a:spcPts val="2669"/>
              </a:lnSpc>
              <a:spcBef>
                <a:spcPts val="1885"/>
              </a:spcBef>
              <a:buSzPct val="100000"/>
              <a:buFont typeface="+mj-lt"/>
              <a:buAutoNum type="arabicPeriod"/>
            </a:pPr>
            <a:r>
              <a:rPr lang="en-US" sz="1951" kern="0" spc="39" dirty="0">
                <a:solidFill>
                  <a:srgbClr val="0F3332"/>
                </a:solidFill>
                <a:latin typeface="Lato" pitchFamily="34" charset="0"/>
                <a:ea typeface="Lato" pitchFamily="34" charset="-122"/>
                <a:cs typeface="Lato" pitchFamily="34" charset="-120"/>
              </a:rPr>
              <a:t>Reference Materials &amp; Similar Work </a:t>
            </a:r>
          </a:p>
          <a:p>
            <a:pPr marL="242900" indent="-242900" algn="l">
              <a:lnSpc>
                <a:spcPts val="2669"/>
              </a:lnSpc>
              <a:spcBef>
                <a:spcPts val="1885"/>
              </a:spcBef>
              <a:buSzPct val="100000"/>
              <a:buFont typeface="+mj-lt"/>
              <a:buAutoNum type="arabicPeriod"/>
            </a:pPr>
            <a:r>
              <a:rPr lang="en-US" sz="1951" kern="0" spc="39" dirty="0">
                <a:solidFill>
                  <a:srgbClr val="0F3332"/>
                </a:solidFill>
                <a:latin typeface="Lato" pitchFamily="34" charset="0"/>
                <a:ea typeface="Lato" pitchFamily="34" charset="-122"/>
                <a:cs typeface="Lato" pitchFamily="34" charset="-120"/>
              </a:rPr>
              <a:t>Ideal Student Skills for the Project </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2961088"/>
            <a:ext cx="3142464" cy="171407"/>
          </a:xfrm>
          <a:prstGeom prst="rect">
            <a:avLst/>
          </a:prstGeom>
          <a:noFill/>
        </p:spPr>
        <p:txBody>
          <a:bodyPr wrap="square" lIns="0" tIns="0" rIns="0" bIns="0" rtlCol="0" anchor="t"/>
          <a:lstStyle/>
          <a:p>
            <a:pPr algn="l">
              <a:lnSpc>
                <a:spcPts val="1377"/>
              </a:lnSpc>
              <a:buNone/>
            </a:pPr>
            <a:r>
              <a:rPr lang="en-US" sz="1275" b="1" dirty="0">
                <a:solidFill>
                  <a:srgbClr val="DC582A"/>
                </a:solidFill>
                <a:latin typeface="Roboto" pitchFamily="34" charset="0"/>
                <a:ea typeface="Roboto" pitchFamily="34" charset="-122"/>
                <a:cs typeface="Roboto" pitchFamily="34" charset="-120"/>
              </a:rPr>
              <a:t>Vanguard Investment Strategy Group</a:t>
            </a:r>
            <a:endParaRPr lang="en-US" dirty="0"/>
          </a:p>
        </p:txBody>
      </p:sp>
      <p:sp>
        <p:nvSpPr>
          <p:cNvPr id="3" name="Object 2"/>
          <p:cNvSpPr/>
          <p:nvPr/>
        </p:nvSpPr>
        <p:spPr>
          <a:xfrm>
            <a:off x="476131" y="3344076"/>
            <a:ext cx="2865207" cy="571357"/>
          </a:xfrm>
          <a:prstGeom prst="rect">
            <a:avLst/>
          </a:prstGeom>
          <a:noFill/>
        </p:spPr>
        <p:txBody>
          <a:bodyPr wrap="square" lIns="0" tIns="0" rIns="0" bIns="0" rtlCol="0" anchor="t"/>
          <a:lstStyle/>
          <a:p>
            <a:pPr algn="l">
              <a:lnSpc>
                <a:spcPts val="2268"/>
              </a:lnSpc>
              <a:spcBef>
                <a:spcPts val="1634"/>
              </a:spcBef>
              <a:buNone/>
            </a:pPr>
            <a:r>
              <a:rPr lang="en-US" sz="2100" b="1" dirty="0">
                <a:solidFill>
                  <a:srgbClr val="0F3332"/>
                </a:solidFill>
                <a:latin typeface="Roboto" pitchFamily="34" charset="0"/>
                <a:ea typeface="Roboto" pitchFamily="34" charset="-122"/>
                <a:cs typeface="Roboto" pitchFamily="34" charset="-120"/>
              </a:rPr>
              <a:t>Vanguard Capital Markets Model Team </a:t>
            </a:r>
            <a:endParaRPr lang="en-US" dirty="0"/>
          </a:p>
        </p:txBody>
      </p:sp>
      <p:sp>
        <p:nvSpPr>
          <p:cNvPr id="4" name="Object 3"/>
          <p:cNvSpPr/>
          <p:nvPr/>
        </p:nvSpPr>
        <p:spPr>
          <a:xfrm>
            <a:off x="4285178" y="2133067"/>
            <a:ext cx="3618595" cy="2590152"/>
          </a:xfrm>
          <a:prstGeom prst="rect">
            <a:avLst/>
          </a:prstGeom>
          <a:noFill/>
          <a:ln w="25400">
            <a:solidFill>
              <a:srgbClr val="F1B434"/>
            </a:solidFill>
            <a:prstDash val="solid"/>
            <a:miter lim="800000"/>
          </a:ln>
        </p:spPr>
        <p:txBody>
          <a:bodyPr/>
          <a:lstStyle/>
          <a:p>
            <a:endParaRPr lang="en-US"/>
          </a:p>
        </p:txBody>
      </p:sp>
      <p:sp>
        <p:nvSpPr>
          <p:cNvPr id="5" name="Object 4"/>
          <p:cNvSpPr/>
          <p:nvPr/>
        </p:nvSpPr>
        <p:spPr>
          <a:xfrm>
            <a:off x="4570857" y="2354467"/>
            <a:ext cx="3456711" cy="257111"/>
          </a:xfrm>
          <a:prstGeom prst="rect">
            <a:avLst/>
          </a:prstGeom>
          <a:noFill/>
        </p:spPr>
        <p:txBody>
          <a:bodyPr wrap="square" lIns="0" tIns="0" rIns="0" bIns="0" rtlCol="0" anchor="t"/>
          <a:lstStyle/>
          <a:p>
            <a:pPr algn="l">
              <a:lnSpc>
                <a:spcPts val="2075"/>
              </a:lnSpc>
              <a:buNone/>
            </a:pPr>
            <a:r>
              <a:rPr lang="en-US" sz="1517" b="1" kern="0" spc="30" dirty="0">
                <a:solidFill>
                  <a:srgbClr val="0F3332"/>
                </a:solidFill>
                <a:latin typeface="Lato" pitchFamily="34" charset="0"/>
                <a:ea typeface="Lato" pitchFamily="34" charset="-122"/>
                <a:cs typeface="Lato" pitchFamily="34" charset="-120"/>
              </a:rPr>
              <a:t>VCMM Scope</a:t>
            </a:r>
            <a:endParaRPr lang="en-US" dirty="0"/>
          </a:p>
        </p:txBody>
      </p:sp>
      <p:sp>
        <p:nvSpPr>
          <p:cNvPr id="6" name="Object 5"/>
          <p:cNvSpPr/>
          <p:nvPr/>
        </p:nvSpPr>
        <p:spPr>
          <a:xfrm>
            <a:off x="4570857" y="2761857"/>
            <a:ext cx="3456711" cy="1714071"/>
          </a:xfrm>
          <a:prstGeom prst="rect">
            <a:avLst/>
          </a:prstGeom>
          <a:noFill/>
        </p:spPr>
        <p:txBody>
          <a:bodyPr wrap="square" lIns="0" tIns="0" rIns="0" bIns="0" rtlCol="0" anchor="t"/>
          <a:lstStyle/>
          <a:p>
            <a:pPr algn="l">
              <a:lnSpc>
                <a:spcPts val="2295"/>
              </a:lnSpc>
              <a:spcBef>
                <a:spcPts val="1160"/>
              </a:spcBef>
              <a:buNone/>
            </a:pPr>
            <a:r>
              <a:rPr lang="en-US" sz="1594" kern="0" spc="32" dirty="0">
                <a:solidFill>
                  <a:srgbClr val="000000">
                    <a:alpha val="80000"/>
                  </a:srgbClr>
                </a:solidFill>
                <a:latin typeface="Lato" pitchFamily="34" charset="0"/>
                <a:ea typeface="Lato" pitchFamily="34" charset="-122"/>
                <a:cs typeface="Lato" pitchFamily="34" charset="-120"/>
              </a:rPr>
              <a:t>Inform investment strategy across all time horizons by delivering timely and accurate forecasts and signals and strengthen client relationships with best-in-class outlook content</a:t>
            </a:r>
            <a:endParaRPr lang="en-US" dirty="0"/>
          </a:p>
        </p:txBody>
      </p:sp>
      <p:sp>
        <p:nvSpPr>
          <p:cNvPr id="7" name="Object 6"/>
          <p:cNvSpPr/>
          <p:nvPr/>
        </p:nvSpPr>
        <p:spPr>
          <a:xfrm>
            <a:off x="8094226" y="2133067"/>
            <a:ext cx="3618595" cy="2590152"/>
          </a:xfrm>
          <a:prstGeom prst="rect">
            <a:avLst/>
          </a:prstGeom>
          <a:noFill/>
          <a:ln w="25400">
            <a:solidFill>
              <a:srgbClr val="F1B434"/>
            </a:solidFill>
            <a:prstDash val="solid"/>
            <a:miter lim="800000"/>
          </a:ln>
        </p:spPr>
        <p:txBody>
          <a:bodyPr/>
          <a:lstStyle/>
          <a:p>
            <a:endParaRPr lang="en-US"/>
          </a:p>
        </p:txBody>
      </p:sp>
      <p:sp>
        <p:nvSpPr>
          <p:cNvPr id="8" name="Object 7"/>
          <p:cNvSpPr/>
          <p:nvPr/>
        </p:nvSpPr>
        <p:spPr>
          <a:xfrm>
            <a:off x="8379905" y="2354467"/>
            <a:ext cx="3456711" cy="514221"/>
          </a:xfrm>
          <a:prstGeom prst="rect">
            <a:avLst/>
          </a:prstGeom>
          <a:noFill/>
        </p:spPr>
        <p:txBody>
          <a:bodyPr wrap="square" lIns="0" tIns="0" rIns="0" bIns="0" rtlCol="0" anchor="t"/>
          <a:lstStyle/>
          <a:p>
            <a:pPr algn="l">
              <a:lnSpc>
                <a:spcPts val="2075"/>
              </a:lnSpc>
              <a:buNone/>
            </a:pPr>
            <a:r>
              <a:rPr lang="en-US" sz="1517" b="1" kern="0" spc="30" dirty="0">
                <a:solidFill>
                  <a:srgbClr val="0F3332"/>
                </a:solidFill>
                <a:latin typeface="Lato" pitchFamily="34" charset="0"/>
                <a:ea typeface="Lato" pitchFamily="34" charset="-122"/>
                <a:cs typeface="Lato" pitchFamily="34" charset="-120"/>
              </a:rPr>
              <a:t>Providing Understanding of Markets and Outlook</a:t>
            </a:r>
            <a:endParaRPr lang="en-US" dirty="0"/>
          </a:p>
        </p:txBody>
      </p:sp>
      <p:sp>
        <p:nvSpPr>
          <p:cNvPr id="9" name="Object 8"/>
          <p:cNvSpPr/>
          <p:nvPr/>
        </p:nvSpPr>
        <p:spPr>
          <a:xfrm>
            <a:off x="8379905" y="3018968"/>
            <a:ext cx="3456711" cy="571357"/>
          </a:xfrm>
          <a:prstGeom prst="rect">
            <a:avLst/>
          </a:prstGeom>
          <a:noFill/>
        </p:spPr>
        <p:txBody>
          <a:bodyPr wrap="square" lIns="0" tIns="0" rIns="0" bIns="0" rtlCol="0" anchor="t"/>
          <a:lstStyle/>
          <a:p>
            <a:pPr algn="l">
              <a:lnSpc>
                <a:spcPts val="2295"/>
              </a:lnSpc>
              <a:spcBef>
                <a:spcPts val="1160"/>
              </a:spcBef>
              <a:buNone/>
            </a:pPr>
            <a:r>
              <a:rPr lang="en-US" sz="1594" kern="0" spc="32" dirty="0">
                <a:solidFill>
                  <a:srgbClr val="000000">
                    <a:alpha val="80000"/>
                  </a:srgbClr>
                </a:solidFill>
                <a:latin typeface="Lato" pitchFamily="34" charset="0"/>
                <a:ea typeface="Lato" pitchFamily="34" charset="-122"/>
                <a:cs typeface="Lato" pitchFamily="34" charset="-120"/>
              </a:rPr>
              <a:t>Factor model attribution of key return drivers</a:t>
            </a:r>
            <a:endParaRPr lang="en-US" dirty="0"/>
          </a:p>
        </p:txBody>
      </p:sp>
      <p:sp>
        <p:nvSpPr>
          <p:cNvPr id="10" name="Object 9"/>
          <p:cNvSpPr/>
          <p:nvPr/>
        </p:nvSpPr>
        <p:spPr>
          <a:xfrm>
            <a:off x="8379905" y="3634962"/>
            <a:ext cx="3456711" cy="285679"/>
          </a:xfrm>
          <a:prstGeom prst="rect">
            <a:avLst/>
          </a:prstGeom>
          <a:noFill/>
        </p:spPr>
        <p:txBody>
          <a:bodyPr wrap="square" lIns="0" tIns="0" rIns="0" bIns="0" rtlCol="0" anchor="t"/>
          <a:lstStyle/>
          <a:p>
            <a:pPr algn="l">
              <a:lnSpc>
                <a:spcPts val="2295"/>
              </a:lnSpc>
              <a:spcBef>
                <a:spcPts val="345"/>
              </a:spcBef>
              <a:buNone/>
            </a:pPr>
            <a:r>
              <a:rPr lang="en-US" sz="1594" kern="0" spc="32" dirty="0">
                <a:solidFill>
                  <a:srgbClr val="000000">
                    <a:alpha val="80000"/>
                  </a:srgbClr>
                </a:solidFill>
                <a:latin typeface="Lato" pitchFamily="34" charset="0"/>
                <a:ea typeface="Lato" pitchFamily="34" charset="-122"/>
                <a:cs typeface="Lato" pitchFamily="34" charset="-120"/>
              </a:rPr>
              <a:t>Macro scenario analysis</a:t>
            </a:r>
            <a:endParaRPr lang="en-US" dirty="0"/>
          </a:p>
        </p:txBody>
      </p:sp>
      <p:sp>
        <p:nvSpPr>
          <p:cNvPr id="11" name="Object 10"/>
          <p:cNvSpPr/>
          <p:nvPr/>
        </p:nvSpPr>
        <p:spPr>
          <a:xfrm>
            <a:off x="8379905" y="3965278"/>
            <a:ext cx="3456711" cy="285679"/>
          </a:xfrm>
          <a:prstGeom prst="rect">
            <a:avLst/>
          </a:prstGeom>
          <a:noFill/>
        </p:spPr>
        <p:txBody>
          <a:bodyPr wrap="square" lIns="0" tIns="0" rIns="0" bIns="0" rtlCol="0" anchor="t"/>
          <a:lstStyle/>
          <a:p>
            <a:pPr algn="l">
              <a:lnSpc>
                <a:spcPts val="2295"/>
              </a:lnSpc>
              <a:spcBef>
                <a:spcPts val="345"/>
              </a:spcBef>
              <a:buNone/>
            </a:pPr>
            <a:r>
              <a:rPr lang="en-US" sz="1594" kern="0" spc="32" dirty="0">
                <a:solidFill>
                  <a:srgbClr val="000000">
                    <a:alpha val="80000"/>
                  </a:srgbClr>
                </a:solidFill>
                <a:latin typeface="Lato" pitchFamily="34" charset="0"/>
                <a:ea typeface="Lato" pitchFamily="34" charset="-122"/>
                <a:cs typeface="Lato" pitchFamily="34" charset="-120"/>
              </a:rPr>
              <a:t>Forecast driver decompositions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8995"/>
            <a:ext cx="12188952" cy="409473"/>
          </a:xfrm>
          <a:prstGeom prst="rect">
            <a:avLst/>
          </a:prstGeom>
          <a:noFill/>
        </p:spPr>
        <p:txBody>
          <a:bodyPr wrap="square" lIns="0" tIns="0" rIns="0" bIns="0" rtlCol="0" anchor="t"/>
          <a:lstStyle/>
          <a:p>
            <a:pPr algn="l">
              <a:lnSpc>
                <a:spcPts val="3240"/>
              </a:lnSpc>
              <a:buNone/>
            </a:pPr>
            <a:r>
              <a:rPr lang="en-US" sz="3000" b="1" dirty="0">
                <a:solidFill>
                  <a:srgbClr val="0F3332"/>
                </a:solidFill>
                <a:latin typeface="Roboto" pitchFamily="34" charset="0"/>
                <a:ea typeface="Roboto" pitchFamily="34" charset="-122"/>
                <a:cs typeface="Roboto" pitchFamily="34" charset="-120"/>
              </a:rPr>
              <a:t>Introduction to Team Members</a:t>
            </a:r>
            <a:endParaRPr lang="en-US" dirty="0"/>
          </a:p>
        </p:txBody>
      </p:sp>
      <p:pic>
        <p:nvPicPr>
          <p:cNvPr id="3" name="Object 2" descr="IMG_0084.jpeg"/>
          <p:cNvPicPr>
            <a:picLocks noChangeAspect="1"/>
          </p:cNvPicPr>
          <p:nvPr/>
        </p:nvPicPr>
        <p:blipFill>
          <a:blip r:embed="rId3"/>
          <a:srcRect l="25417" t="408" r="18792" b="408"/>
          <a:stretch/>
        </p:blipFill>
        <p:spPr>
          <a:xfrm>
            <a:off x="999875" y="2250671"/>
            <a:ext cx="2380655" cy="2380655"/>
          </a:xfrm>
          <a:prstGeom prst="rect">
            <a:avLst/>
          </a:prstGeom>
        </p:spPr>
      </p:pic>
      <p:sp>
        <p:nvSpPr>
          <p:cNvPr id="4" name="Object 3"/>
          <p:cNvSpPr/>
          <p:nvPr/>
        </p:nvSpPr>
        <p:spPr>
          <a:xfrm>
            <a:off x="304724" y="4756905"/>
            <a:ext cx="3770957" cy="257111"/>
          </a:xfrm>
          <a:prstGeom prst="rect">
            <a:avLst/>
          </a:prstGeom>
          <a:noFill/>
        </p:spPr>
        <p:txBody>
          <a:bodyPr wrap="square" lIns="0" tIns="0" rIns="0" bIns="0" rtlCol="0" anchor="t"/>
          <a:lstStyle/>
          <a:p>
            <a:pPr algn="ctr">
              <a:lnSpc>
                <a:spcPts val="2093"/>
              </a:lnSpc>
              <a:buNone/>
            </a:pPr>
            <a:r>
              <a:rPr lang="en-US" sz="1530" kern="0" spc="31" dirty="0">
                <a:solidFill>
                  <a:srgbClr val="0F3332"/>
                </a:solidFill>
                <a:latin typeface="Lato" pitchFamily="34" charset="0"/>
                <a:ea typeface="Lato" pitchFamily="34" charset="-122"/>
                <a:cs typeface="Lato" pitchFamily="34" charset="-120"/>
              </a:rPr>
              <a:t>Kevin J DiCiurcio, CFA</a:t>
            </a:r>
            <a:endParaRPr lang="en-US" dirty="0"/>
          </a:p>
        </p:txBody>
      </p:sp>
      <p:sp>
        <p:nvSpPr>
          <p:cNvPr id="5" name="Object 4"/>
          <p:cNvSpPr/>
          <p:nvPr/>
        </p:nvSpPr>
        <p:spPr>
          <a:xfrm>
            <a:off x="304724" y="5078442"/>
            <a:ext cx="3770957" cy="514221"/>
          </a:xfrm>
          <a:prstGeom prst="rect">
            <a:avLst/>
          </a:prstGeom>
          <a:noFill/>
        </p:spPr>
        <p:txBody>
          <a:bodyPr wrap="square" lIns="0" tIns="0" rIns="0" bIns="0" rtlCol="0" anchor="t"/>
          <a:lstStyle/>
          <a:p>
            <a:pPr algn="ctr">
              <a:lnSpc>
                <a:spcPts val="2093"/>
              </a:lnSpc>
              <a:spcBef>
                <a:spcPts val="498"/>
              </a:spcBef>
              <a:buNone/>
            </a:pPr>
            <a:r>
              <a:rPr lang="en-US" sz="1530" kern="0" spc="31" dirty="0">
                <a:solidFill>
                  <a:srgbClr val="0F3332"/>
                </a:solidFill>
                <a:latin typeface="Lato" pitchFamily="34" charset="0"/>
                <a:ea typeface="Lato" pitchFamily="34" charset="-122"/>
                <a:cs typeface="Lato" pitchFamily="34" charset="-120"/>
              </a:rPr>
              <a:t>Head of Vanguard Capital Markets Model Development</a:t>
            </a:r>
            <a:endParaRPr lang="en-US" dirty="0"/>
          </a:p>
        </p:txBody>
      </p:sp>
      <p:pic>
        <p:nvPicPr>
          <p:cNvPr id="9" name="Object 8" descr="d31b8ae3245e91927d6531a1928de965.jpeg"/>
          <p:cNvPicPr>
            <a:picLocks noChangeAspect="1"/>
          </p:cNvPicPr>
          <p:nvPr/>
        </p:nvPicPr>
        <p:blipFill>
          <a:blip r:embed="rId4"/>
          <a:srcRect l="9294" t="10198" r="8637"/>
          <a:stretch/>
        </p:blipFill>
        <p:spPr>
          <a:xfrm>
            <a:off x="4904147" y="2250671"/>
            <a:ext cx="2380655" cy="2380655"/>
          </a:xfrm>
          <a:prstGeom prst="rect">
            <a:avLst/>
          </a:prstGeom>
        </p:spPr>
      </p:pic>
      <p:sp>
        <p:nvSpPr>
          <p:cNvPr id="10" name="Object 9"/>
          <p:cNvSpPr/>
          <p:nvPr/>
        </p:nvSpPr>
        <p:spPr>
          <a:xfrm>
            <a:off x="4208994" y="4756905"/>
            <a:ext cx="3770957" cy="257111"/>
          </a:xfrm>
          <a:prstGeom prst="rect">
            <a:avLst/>
          </a:prstGeom>
          <a:noFill/>
        </p:spPr>
        <p:txBody>
          <a:bodyPr wrap="square" lIns="0" tIns="0" rIns="0" bIns="0" rtlCol="0" anchor="t"/>
          <a:lstStyle/>
          <a:p>
            <a:pPr algn="ctr">
              <a:lnSpc>
                <a:spcPts val="2093"/>
              </a:lnSpc>
              <a:buNone/>
            </a:pPr>
            <a:r>
              <a:rPr lang="en-US" sz="1530" kern="0" spc="31" dirty="0">
                <a:solidFill>
                  <a:srgbClr val="0F3332"/>
                </a:solidFill>
                <a:latin typeface="Lato" pitchFamily="34" charset="0"/>
                <a:ea typeface="Lato" pitchFamily="34" charset="-122"/>
                <a:cs typeface="Lato" pitchFamily="34" charset="-120"/>
              </a:rPr>
              <a:t>Ziqi Tan, CFA</a:t>
            </a:r>
            <a:endParaRPr lang="en-US" dirty="0"/>
          </a:p>
        </p:txBody>
      </p:sp>
      <p:sp>
        <p:nvSpPr>
          <p:cNvPr id="11" name="Object 10"/>
          <p:cNvSpPr/>
          <p:nvPr/>
        </p:nvSpPr>
        <p:spPr>
          <a:xfrm>
            <a:off x="4208995" y="5078441"/>
            <a:ext cx="3770957" cy="257111"/>
          </a:xfrm>
          <a:prstGeom prst="rect">
            <a:avLst/>
          </a:prstGeom>
          <a:noFill/>
        </p:spPr>
        <p:txBody>
          <a:bodyPr wrap="square" lIns="0" tIns="0" rIns="0" bIns="0" rtlCol="0" anchor="t"/>
          <a:lstStyle/>
          <a:p>
            <a:pPr algn="ctr">
              <a:lnSpc>
                <a:spcPts val="2093"/>
              </a:lnSpc>
              <a:spcBef>
                <a:spcPts val="498"/>
              </a:spcBef>
              <a:buNone/>
            </a:pPr>
            <a:r>
              <a:rPr lang="en-US" sz="1530" kern="0" spc="31" dirty="0">
                <a:solidFill>
                  <a:srgbClr val="0F3332"/>
                </a:solidFill>
                <a:latin typeface="Lato" pitchFamily="34" charset="0"/>
                <a:ea typeface="Lato" pitchFamily="34" charset="-122"/>
                <a:cs typeface="Lato" pitchFamily="34" charset="-120"/>
              </a:rPr>
              <a:t>Quantitative Investment Strategist</a:t>
            </a:r>
            <a:endParaRPr lang="en-US" dirty="0"/>
          </a:p>
        </p:txBody>
      </p:sp>
      <p:pic>
        <p:nvPicPr>
          <p:cNvPr id="7" name="Picture 6" descr="A person in a white suit&#10;&#10;AI-generated content may be incorrect.">
            <a:extLst>
              <a:ext uri="{FF2B5EF4-FFF2-40B4-BE49-F238E27FC236}">
                <a16:creationId xmlns:a16="http://schemas.microsoft.com/office/drawing/2014/main" id="{C1CC29E5-F9F0-848C-1129-8C16E66DEF06}"/>
              </a:ext>
            </a:extLst>
          </p:cNvPr>
          <p:cNvPicPr>
            <a:picLocks noChangeAspect="1"/>
          </p:cNvPicPr>
          <p:nvPr/>
        </p:nvPicPr>
        <p:blipFill>
          <a:blip r:embed="rId5"/>
          <a:srcRect r="-72" b="-1182"/>
          <a:stretch>
            <a:fillRect/>
          </a:stretch>
        </p:blipFill>
        <p:spPr>
          <a:xfrm>
            <a:off x="8808419" y="2253886"/>
            <a:ext cx="2379153" cy="2377440"/>
          </a:xfrm>
          <a:prstGeom prst="rect">
            <a:avLst/>
          </a:prstGeom>
        </p:spPr>
      </p:pic>
      <p:sp>
        <p:nvSpPr>
          <p:cNvPr id="8" name="Object 9">
            <a:extLst>
              <a:ext uri="{FF2B5EF4-FFF2-40B4-BE49-F238E27FC236}">
                <a16:creationId xmlns:a16="http://schemas.microsoft.com/office/drawing/2014/main" id="{7372300D-B9DE-CF3F-1A98-B389EAFFD02C}"/>
              </a:ext>
            </a:extLst>
          </p:cNvPr>
          <p:cNvSpPr/>
          <p:nvPr/>
        </p:nvSpPr>
        <p:spPr>
          <a:xfrm>
            <a:off x="8130754" y="4756905"/>
            <a:ext cx="3770957" cy="257111"/>
          </a:xfrm>
          <a:prstGeom prst="rect">
            <a:avLst/>
          </a:prstGeom>
          <a:noFill/>
        </p:spPr>
        <p:txBody>
          <a:bodyPr wrap="square" lIns="0" tIns="0" rIns="0" bIns="0" rtlCol="0" anchor="t"/>
          <a:lstStyle/>
          <a:p>
            <a:pPr algn="ctr">
              <a:lnSpc>
                <a:spcPts val="2093"/>
              </a:lnSpc>
              <a:buNone/>
            </a:pPr>
            <a:r>
              <a:rPr lang="en-US" sz="1530" kern="0" spc="31" dirty="0">
                <a:solidFill>
                  <a:srgbClr val="0F3332"/>
                </a:solidFill>
                <a:latin typeface="Lato" pitchFamily="34" charset="0"/>
                <a:ea typeface="Lato" pitchFamily="34" charset="-122"/>
                <a:cs typeface="Lato" pitchFamily="34" charset="-120"/>
              </a:rPr>
              <a:t>Amelia Sha, CFA, FRM</a:t>
            </a:r>
            <a:endParaRPr lang="en-US" dirty="0"/>
          </a:p>
        </p:txBody>
      </p:sp>
      <p:sp>
        <p:nvSpPr>
          <p:cNvPr id="12" name="Object 10">
            <a:extLst>
              <a:ext uri="{FF2B5EF4-FFF2-40B4-BE49-F238E27FC236}">
                <a16:creationId xmlns:a16="http://schemas.microsoft.com/office/drawing/2014/main" id="{554CB1A4-C47F-C206-F4F9-D6A94F899036}"/>
              </a:ext>
            </a:extLst>
          </p:cNvPr>
          <p:cNvSpPr/>
          <p:nvPr/>
        </p:nvSpPr>
        <p:spPr>
          <a:xfrm>
            <a:off x="8130755" y="5078441"/>
            <a:ext cx="3770957" cy="257111"/>
          </a:xfrm>
          <a:prstGeom prst="rect">
            <a:avLst/>
          </a:prstGeom>
          <a:noFill/>
        </p:spPr>
        <p:txBody>
          <a:bodyPr wrap="square" lIns="0" tIns="0" rIns="0" bIns="0" rtlCol="0" anchor="t"/>
          <a:lstStyle/>
          <a:p>
            <a:pPr algn="ctr">
              <a:lnSpc>
                <a:spcPts val="2093"/>
              </a:lnSpc>
              <a:spcBef>
                <a:spcPts val="498"/>
              </a:spcBef>
              <a:buNone/>
            </a:pPr>
            <a:r>
              <a:rPr lang="en-US" sz="1530" kern="0" spc="31">
                <a:solidFill>
                  <a:srgbClr val="0F3332"/>
                </a:solidFill>
                <a:latin typeface="Lato" pitchFamily="34" charset="0"/>
                <a:ea typeface="Lato" pitchFamily="34" charset="-122"/>
                <a:cs typeface="Lato" pitchFamily="34" charset="-120"/>
              </a:rPr>
              <a:t>Investment </a:t>
            </a:r>
            <a:r>
              <a:rPr lang="en-US" sz="1530" kern="0" spc="31" dirty="0">
                <a:solidFill>
                  <a:srgbClr val="0F3332"/>
                </a:solidFill>
                <a:latin typeface="Lato" pitchFamily="34" charset="0"/>
                <a:ea typeface="Lato" pitchFamily="34" charset="-122"/>
                <a:cs typeface="Lato" pitchFamily="34" charset="-120"/>
              </a:rPr>
              <a:t>Strategist</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18995"/>
            <a:ext cx="12188952" cy="409473"/>
          </a:xfrm>
          <a:prstGeom prst="rect">
            <a:avLst/>
          </a:prstGeom>
          <a:noFill/>
        </p:spPr>
        <p:txBody>
          <a:bodyPr wrap="square" lIns="0" tIns="0" rIns="0" bIns="0" rtlCol="0" anchor="t"/>
          <a:lstStyle/>
          <a:p>
            <a:pPr algn="l">
              <a:lnSpc>
                <a:spcPts val="3240"/>
              </a:lnSpc>
              <a:buNone/>
            </a:pPr>
            <a:r>
              <a:rPr lang="en-US" sz="3000" b="1" dirty="0">
                <a:solidFill>
                  <a:srgbClr val="0F3332"/>
                </a:solidFill>
                <a:latin typeface="Roboto" pitchFamily="34" charset="0"/>
                <a:ea typeface="Roboto" pitchFamily="34" charset="-122"/>
                <a:cs typeface="Roboto" pitchFamily="34" charset="-120"/>
              </a:rPr>
              <a:t>Project Objective: Macro Regimes &amp; Multi-Asset Forecasting </a:t>
            </a:r>
            <a:endParaRPr lang="en-US" dirty="0"/>
          </a:p>
        </p:txBody>
      </p:sp>
      <p:sp>
        <p:nvSpPr>
          <p:cNvPr id="3" name="Object 2"/>
          <p:cNvSpPr/>
          <p:nvPr/>
        </p:nvSpPr>
        <p:spPr>
          <a:xfrm>
            <a:off x="761810" y="1737432"/>
            <a:ext cx="11617595" cy="1104624"/>
          </a:xfrm>
          <a:prstGeom prst="rect">
            <a:avLst/>
          </a:prstGeom>
          <a:noFill/>
        </p:spPr>
        <p:txBody>
          <a:bodyPr wrap="square" lIns="0" tIns="0" rIns="0" bIns="0" rtlCol="0" anchor="t"/>
          <a:lstStyle/>
          <a:p>
            <a:pPr algn="l">
              <a:lnSpc>
                <a:spcPts val="2204"/>
              </a:lnSpc>
              <a:buNone/>
            </a:pPr>
            <a:r>
              <a:rPr lang="en-US" sz="1530" kern="0" spc="31" dirty="0">
                <a:solidFill>
                  <a:srgbClr val="000000">
                    <a:alpha val="80000"/>
                  </a:srgbClr>
                </a:solidFill>
                <a:latin typeface="Lato" pitchFamily="34" charset="0"/>
                <a:ea typeface="Lato" pitchFamily="34" charset="-122"/>
                <a:cs typeface="Lato" pitchFamily="34" charset="-120"/>
              </a:rPr>
              <a:t>The goal of this project is to develop a framework for understanding how different macroeconomic regimes influence relative asset class preferences. Rather than forecasting exact asset returns, the focus is on identifying which assets tend to outperform or underperform in specific regimes—guiding dynamic allocation decisions (e.g., preferring Assets A to C over D to F in a “Stagflation” regime). </a:t>
            </a:r>
            <a:endParaRPr lang="en-US" dirty="0"/>
          </a:p>
        </p:txBody>
      </p:sp>
      <p:sp>
        <p:nvSpPr>
          <p:cNvPr id="4" name="Object 3"/>
          <p:cNvSpPr/>
          <p:nvPr/>
        </p:nvSpPr>
        <p:spPr>
          <a:xfrm>
            <a:off x="761810" y="2987722"/>
            <a:ext cx="11617595" cy="552312"/>
          </a:xfrm>
          <a:prstGeom prst="rect">
            <a:avLst/>
          </a:prstGeom>
          <a:noFill/>
        </p:spPr>
        <p:txBody>
          <a:bodyPr wrap="square" lIns="0" tIns="0" rIns="0" bIns="0" rtlCol="0" anchor="t"/>
          <a:lstStyle/>
          <a:p>
            <a:pPr algn="l">
              <a:lnSpc>
                <a:spcPts val="2204"/>
              </a:lnSpc>
              <a:spcBef>
                <a:spcPts val="1125"/>
              </a:spcBef>
              <a:buNone/>
            </a:pPr>
            <a:br>
              <a:rPr lang="en-US" sz="1530" b="1" kern="0" spc="31" dirty="0">
                <a:solidFill>
                  <a:srgbClr val="000000">
                    <a:alpha val="80000"/>
                  </a:srgbClr>
                </a:solidFill>
                <a:latin typeface="Lato" pitchFamily="34" charset="0"/>
                <a:ea typeface="Lato" pitchFamily="34" charset="-122"/>
                <a:cs typeface="Lato" pitchFamily="34" charset="-120"/>
              </a:rPr>
            </a:br>
            <a:r>
              <a:rPr lang="en-US" sz="1530" b="1" kern="0" spc="31" dirty="0">
                <a:solidFill>
                  <a:srgbClr val="000000">
                    <a:alpha val="80000"/>
                  </a:srgbClr>
                </a:solidFill>
                <a:latin typeface="Lato" pitchFamily="34" charset="0"/>
                <a:ea typeface="Lato" pitchFamily="34" charset="-122"/>
                <a:cs typeface="Lato" pitchFamily="34" charset="-120"/>
              </a:rPr>
              <a:t>This project focuses on three core components:</a:t>
            </a:r>
            <a:endParaRPr lang="en-US" dirty="0"/>
          </a:p>
        </p:txBody>
      </p:sp>
      <p:sp>
        <p:nvSpPr>
          <p:cNvPr id="5" name="Object 4"/>
          <p:cNvSpPr/>
          <p:nvPr/>
        </p:nvSpPr>
        <p:spPr>
          <a:xfrm>
            <a:off x="761810" y="3685700"/>
            <a:ext cx="11617595" cy="276156"/>
          </a:xfrm>
          <a:prstGeom prst="rect">
            <a:avLst/>
          </a:prstGeom>
          <a:noFill/>
        </p:spPr>
        <p:txBody>
          <a:bodyPr wrap="square" lIns="0" tIns="0" rIns="0" bIns="0" rtlCol="0" anchor="t"/>
          <a:lstStyle/>
          <a:p>
            <a:pPr algn="l">
              <a:lnSpc>
                <a:spcPts val="2204"/>
              </a:lnSpc>
              <a:spcBef>
                <a:spcPts val="1125"/>
              </a:spcBef>
              <a:buNone/>
            </a:pPr>
            <a:r>
              <a:rPr lang="en-US" sz="1530" kern="0" spc="31" dirty="0">
                <a:solidFill>
                  <a:srgbClr val="000000">
                    <a:alpha val="80000"/>
                  </a:srgbClr>
                </a:solidFill>
                <a:latin typeface="Lato" pitchFamily="34" charset="0"/>
                <a:ea typeface="Lato" pitchFamily="34" charset="-122"/>
                <a:cs typeface="Lato" pitchFamily="34" charset="-120"/>
              </a:rPr>
              <a:t>1. Defining regimes that meaningfully differentiate asset behaviors, </a:t>
            </a:r>
            <a:endParaRPr lang="en-US" dirty="0"/>
          </a:p>
        </p:txBody>
      </p:sp>
      <p:sp>
        <p:nvSpPr>
          <p:cNvPr id="6" name="Object 5"/>
          <p:cNvSpPr/>
          <p:nvPr/>
        </p:nvSpPr>
        <p:spPr>
          <a:xfrm>
            <a:off x="761810" y="4107522"/>
            <a:ext cx="11617595" cy="276156"/>
          </a:xfrm>
          <a:prstGeom prst="rect">
            <a:avLst/>
          </a:prstGeom>
          <a:noFill/>
        </p:spPr>
        <p:txBody>
          <a:bodyPr wrap="square" lIns="0" tIns="0" rIns="0" bIns="0" rtlCol="0" anchor="t"/>
          <a:lstStyle/>
          <a:p>
            <a:pPr algn="l">
              <a:lnSpc>
                <a:spcPts val="2204"/>
              </a:lnSpc>
              <a:spcBef>
                <a:spcPts val="1125"/>
              </a:spcBef>
              <a:buNone/>
            </a:pPr>
            <a:r>
              <a:rPr lang="en-US" sz="1530" kern="0" spc="31" dirty="0">
                <a:solidFill>
                  <a:srgbClr val="000000">
                    <a:alpha val="80000"/>
                  </a:srgbClr>
                </a:solidFill>
                <a:latin typeface="Lato" pitchFamily="34" charset="0"/>
                <a:ea typeface="Lato" pitchFamily="34" charset="-122"/>
                <a:cs typeface="Lato" pitchFamily="34" charset="-120"/>
              </a:rPr>
              <a:t>2. Identifying signals that help predict regime shifts, and </a:t>
            </a:r>
            <a:endParaRPr lang="en-US" dirty="0"/>
          </a:p>
        </p:txBody>
      </p:sp>
      <p:sp>
        <p:nvSpPr>
          <p:cNvPr id="7" name="Object 6"/>
          <p:cNvSpPr/>
          <p:nvPr/>
        </p:nvSpPr>
        <p:spPr>
          <a:xfrm>
            <a:off x="761810" y="4529344"/>
            <a:ext cx="11617595" cy="276156"/>
          </a:xfrm>
          <a:prstGeom prst="rect">
            <a:avLst/>
          </a:prstGeom>
          <a:noFill/>
        </p:spPr>
        <p:txBody>
          <a:bodyPr wrap="square" lIns="0" tIns="0" rIns="0" bIns="0" rtlCol="0" anchor="t"/>
          <a:lstStyle/>
          <a:p>
            <a:pPr algn="l">
              <a:lnSpc>
                <a:spcPts val="2204"/>
              </a:lnSpc>
              <a:spcBef>
                <a:spcPts val="1125"/>
              </a:spcBef>
              <a:buNone/>
            </a:pPr>
            <a:r>
              <a:rPr lang="en-US" sz="1530" kern="0" spc="31" dirty="0">
                <a:solidFill>
                  <a:srgbClr val="000000">
                    <a:alpha val="80000"/>
                  </a:srgbClr>
                </a:solidFill>
                <a:latin typeface="Lato" pitchFamily="34" charset="0"/>
                <a:ea typeface="Lato" pitchFamily="34" charset="-122"/>
                <a:cs typeface="Lato" pitchFamily="34" charset="-120"/>
              </a:rPr>
              <a:t>3. Using regime insights to inform dynamic asset allocation choices within a multi-asset framework. </a:t>
            </a:r>
            <a:endParaRPr lang="en-US" dirty="0"/>
          </a:p>
        </p:txBody>
      </p:sp>
      <p:sp>
        <p:nvSpPr>
          <p:cNvPr id="8" name="Object 7"/>
          <p:cNvSpPr/>
          <p:nvPr/>
        </p:nvSpPr>
        <p:spPr>
          <a:xfrm>
            <a:off x="761810" y="4951167"/>
            <a:ext cx="11617595" cy="828468"/>
          </a:xfrm>
          <a:prstGeom prst="rect">
            <a:avLst/>
          </a:prstGeom>
          <a:noFill/>
        </p:spPr>
        <p:txBody>
          <a:bodyPr wrap="square" lIns="0" tIns="0" rIns="0" bIns="0" rtlCol="0" anchor="t"/>
          <a:lstStyle/>
          <a:p>
            <a:pPr algn="l">
              <a:lnSpc>
                <a:spcPts val="2204"/>
              </a:lnSpc>
              <a:spcBef>
                <a:spcPts val="1125"/>
              </a:spcBef>
              <a:buNone/>
            </a:pPr>
            <a:br>
              <a:rPr lang="en-US" sz="1530" kern="0" spc="31" dirty="0">
                <a:solidFill>
                  <a:srgbClr val="000000">
                    <a:alpha val="80000"/>
                  </a:srgbClr>
                </a:solidFill>
                <a:latin typeface="Lato" pitchFamily="34" charset="0"/>
                <a:ea typeface="Lato" pitchFamily="34" charset="-122"/>
                <a:cs typeface="Lato" pitchFamily="34" charset="-120"/>
              </a:rPr>
            </a:br>
            <a:r>
              <a:rPr lang="en-US" sz="1530" kern="0" spc="31" dirty="0">
                <a:solidFill>
                  <a:srgbClr val="000000">
                    <a:alpha val="80000"/>
                  </a:srgbClr>
                </a:solidFill>
                <a:latin typeface="Lato" pitchFamily="34" charset="0"/>
                <a:ea typeface="Lato" pitchFamily="34" charset="-122"/>
                <a:cs typeface="Lato" pitchFamily="34" charset="-120"/>
              </a:rPr>
              <a:t>We will provide a sample regime definition to help guide initial exploration, but we encourage students to conduct their own literature reviews and are open to letting them define alternative regime frameworks based on their findings. </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476131" y="418995"/>
            <a:ext cx="12188952" cy="409473"/>
          </a:xfrm>
          <a:prstGeom prst="rect">
            <a:avLst/>
          </a:prstGeom>
          <a:noFill/>
        </p:spPr>
        <p:txBody>
          <a:bodyPr wrap="square" lIns="0" tIns="0" rIns="0" bIns="0" rtlCol="0" anchor="t"/>
          <a:lstStyle/>
          <a:p>
            <a:pPr algn="l">
              <a:lnSpc>
                <a:spcPts val="3240"/>
              </a:lnSpc>
              <a:buNone/>
            </a:pPr>
            <a:r>
              <a:rPr lang="en-US" sz="3000" b="1" dirty="0">
                <a:solidFill>
                  <a:srgbClr val="FFFFFF"/>
                </a:solidFill>
                <a:latin typeface="Roboto" pitchFamily="34" charset="0"/>
                <a:ea typeface="Roboto" pitchFamily="34" charset="-122"/>
                <a:cs typeface="Roboto" pitchFamily="34" charset="-120"/>
              </a:rPr>
              <a:t>Regime Example: Macro Regimes &amp; Multi-Asset Forecasting </a:t>
            </a:r>
            <a:endParaRPr lang="en-US" dirty="0"/>
          </a:p>
        </p:txBody>
      </p:sp>
      <p:sp>
        <p:nvSpPr>
          <p:cNvPr id="3" name="Object 2"/>
          <p:cNvSpPr/>
          <p:nvPr/>
        </p:nvSpPr>
        <p:spPr>
          <a:xfrm>
            <a:off x="476131" y="1523619"/>
            <a:ext cx="2737753" cy="1968008"/>
          </a:xfrm>
          <a:prstGeom prst="rect">
            <a:avLst/>
          </a:prstGeom>
          <a:solidFill>
            <a:srgbClr val="DC582A"/>
          </a:solidFill>
        </p:spPr>
        <p:txBody>
          <a:bodyPr/>
          <a:lstStyle/>
          <a:p>
            <a:endParaRPr lang="en-US"/>
          </a:p>
        </p:txBody>
      </p:sp>
      <p:sp>
        <p:nvSpPr>
          <p:cNvPr id="4" name="Object 3"/>
          <p:cNvSpPr/>
          <p:nvPr/>
        </p:nvSpPr>
        <p:spPr>
          <a:xfrm>
            <a:off x="1509811" y="2372670"/>
            <a:ext cx="670392" cy="219020"/>
          </a:xfrm>
          <a:prstGeom prst="rect">
            <a:avLst/>
          </a:prstGeom>
          <a:noFill/>
        </p:spPr>
        <p:txBody>
          <a:bodyPr wrap="square" lIns="0" tIns="0" rIns="0" bIns="0" rtlCol="0" anchor="ctr"/>
          <a:lstStyle/>
          <a:p>
            <a:pPr algn="ctr">
              <a:lnSpc>
                <a:spcPts val="1745"/>
              </a:lnSpc>
              <a:buNone/>
            </a:pPr>
            <a:r>
              <a:rPr lang="en-US" sz="1275" kern="0" spc="26" dirty="0">
                <a:solidFill>
                  <a:srgbClr val="FFFFFF">
                    <a:alpha val="90000"/>
                  </a:srgbClr>
                </a:solidFill>
                <a:latin typeface="Lato" pitchFamily="34" charset="0"/>
                <a:ea typeface="Lato" pitchFamily="34" charset="-122"/>
                <a:cs typeface="Lato" pitchFamily="34" charset="-120"/>
              </a:rPr>
              <a:t>EQUITY</a:t>
            </a:r>
            <a:endParaRPr lang="en-US" dirty="0"/>
          </a:p>
        </p:txBody>
      </p:sp>
      <p:sp>
        <p:nvSpPr>
          <p:cNvPr id="5" name="Object 4"/>
          <p:cNvSpPr/>
          <p:nvPr/>
        </p:nvSpPr>
        <p:spPr>
          <a:xfrm>
            <a:off x="476131" y="3586853"/>
            <a:ext cx="2737753" cy="1555361"/>
          </a:xfrm>
          <a:prstGeom prst="rect">
            <a:avLst/>
          </a:prstGeom>
          <a:solidFill>
            <a:srgbClr val="009CA6"/>
          </a:solidFill>
        </p:spPr>
        <p:txBody>
          <a:bodyPr/>
          <a:lstStyle/>
          <a:p>
            <a:endParaRPr lang="en-US"/>
          </a:p>
        </p:txBody>
      </p:sp>
      <p:sp>
        <p:nvSpPr>
          <p:cNvPr id="6" name="Object 5"/>
          <p:cNvSpPr/>
          <p:nvPr/>
        </p:nvSpPr>
        <p:spPr>
          <a:xfrm>
            <a:off x="844656" y="4007287"/>
            <a:ext cx="2000702" cy="647538"/>
          </a:xfrm>
          <a:prstGeom prst="rect">
            <a:avLst/>
          </a:prstGeom>
          <a:noFill/>
        </p:spPr>
        <p:txBody>
          <a:bodyPr wrap="square" lIns="0" tIns="0" rIns="0" bIns="0" rtlCol="0" anchor="ctr"/>
          <a:lstStyle/>
          <a:p>
            <a:pPr algn="ctr">
              <a:lnSpc>
                <a:spcPts val="2616"/>
              </a:lnSpc>
              <a:buNone/>
            </a:pPr>
            <a:r>
              <a:rPr lang="en-US" sz="1913" kern="0" spc="38" dirty="0">
                <a:solidFill>
                  <a:srgbClr val="FFFFFF"/>
                </a:solidFill>
                <a:latin typeface="Lato" pitchFamily="34" charset="0"/>
                <a:ea typeface="Lato" pitchFamily="34" charset="-122"/>
                <a:cs typeface="Lato" pitchFamily="34" charset="-120"/>
              </a:rPr>
              <a:t>Economic Cycle Regime</a:t>
            </a:r>
            <a:endParaRPr lang="en-US" dirty="0"/>
          </a:p>
        </p:txBody>
      </p:sp>
      <p:sp>
        <p:nvSpPr>
          <p:cNvPr id="7" name="Object 6"/>
          <p:cNvSpPr/>
          <p:nvPr/>
        </p:nvSpPr>
        <p:spPr>
          <a:xfrm>
            <a:off x="3309110" y="3586853"/>
            <a:ext cx="2737753" cy="1555361"/>
          </a:xfrm>
          <a:prstGeom prst="rect">
            <a:avLst/>
          </a:prstGeom>
          <a:solidFill>
            <a:srgbClr val="009CA6"/>
          </a:solidFill>
        </p:spPr>
        <p:txBody>
          <a:bodyPr/>
          <a:lstStyle/>
          <a:p>
            <a:endParaRPr lang="en-US"/>
          </a:p>
        </p:txBody>
      </p:sp>
      <p:sp>
        <p:nvSpPr>
          <p:cNvPr id="8" name="Object 7"/>
          <p:cNvSpPr/>
          <p:nvPr/>
        </p:nvSpPr>
        <p:spPr>
          <a:xfrm>
            <a:off x="3557174" y="4169171"/>
            <a:ext cx="2241624" cy="323769"/>
          </a:xfrm>
          <a:prstGeom prst="rect">
            <a:avLst/>
          </a:prstGeom>
          <a:noFill/>
        </p:spPr>
        <p:txBody>
          <a:bodyPr wrap="square" lIns="0" tIns="0" rIns="0" bIns="0" rtlCol="0" anchor="ctr"/>
          <a:lstStyle/>
          <a:p>
            <a:pPr algn="ctr">
              <a:lnSpc>
                <a:spcPts val="2616"/>
              </a:lnSpc>
              <a:buNone/>
            </a:pPr>
            <a:r>
              <a:rPr lang="en-US" sz="1913" kern="0" spc="38" dirty="0">
                <a:solidFill>
                  <a:srgbClr val="FFFFFF"/>
                </a:solidFill>
                <a:latin typeface="Lato" pitchFamily="34" charset="0"/>
                <a:ea typeface="Lato" pitchFamily="34" charset="-122"/>
                <a:cs typeface="Lato" pitchFamily="34" charset="-120"/>
              </a:rPr>
              <a:t>Valuation Regimes</a:t>
            </a:r>
            <a:endParaRPr lang="en-US" dirty="0"/>
          </a:p>
        </p:txBody>
      </p:sp>
      <p:sp>
        <p:nvSpPr>
          <p:cNvPr id="9" name="Object 8"/>
          <p:cNvSpPr/>
          <p:nvPr/>
        </p:nvSpPr>
        <p:spPr>
          <a:xfrm>
            <a:off x="476131" y="5237440"/>
            <a:ext cx="11236690" cy="1142714"/>
          </a:xfrm>
          <a:prstGeom prst="rect">
            <a:avLst/>
          </a:prstGeom>
          <a:solidFill>
            <a:srgbClr val="F1B434"/>
          </a:solidFill>
        </p:spPr>
        <p:txBody>
          <a:bodyPr/>
          <a:lstStyle/>
          <a:p>
            <a:endParaRPr lang="en-US"/>
          </a:p>
        </p:txBody>
      </p:sp>
      <p:sp>
        <p:nvSpPr>
          <p:cNvPr id="10" name="Object 9"/>
          <p:cNvSpPr/>
          <p:nvPr/>
        </p:nvSpPr>
        <p:spPr>
          <a:xfrm>
            <a:off x="3674779" y="5608822"/>
            <a:ext cx="4839395" cy="409473"/>
          </a:xfrm>
          <a:prstGeom prst="rect">
            <a:avLst/>
          </a:prstGeom>
          <a:noFill/>
        </p:spPr>
        <p:txBody>
          <a:bodyPr wrap="square" lIns="0" tIns="0" rIns="0" bIns="0" rtlCol="0" anchor="ctr"/>
          <a:lstStyle/>
          <a:p>
            <a:pPr algn="ctr">
              <a:lnSpc>
                <a:spcPts val="3240"/>
              </a:lnSpc>
              <a:buNone/>
            </a:pPr>
            <a:r>
              <a:rPr lang="en-US" sz="3000" b="1" dirty="0">
                <a:solidFill>
                  <a:srgbClr val="0F3332"/>
                </a:solidFill>
                <a:latin typeface="Roboto" pitchFamily="34" charset="0"/>
                <a:ea typeface="Roboto" pitchFamily="34" charset="-122"/>
                <a:cs typeface="Roboto" pitchFamily="34" charset="-120"/>
              </a:rPr>
              <a:t>Dynamic Asset Allocation</a:t>
            </a:r>
            <a:endParaRPr lang="en-US" dirty="0"/>
          </a:p>
        </p:txBody>
      </p:sp>
      <p:sp>
        <p:nvSpPr>
          <p:cNvPr id="11" name="Object 10"/>
          <p:cNvSpPr/>
          <p:nvPr/>
        </p:nvSpPr>
        <p:spPr>
          <a:xfrm>
            <a:off x="3309110" y="1523619"/>
            <a:ext cx="1793427" cy="1968008"/>
          </a:xfrm>
          <a:prstGeom prst="rect">
            <a:avLst/>
          </a:prstGeom>
          <a:solidFill>
            <a:srgbClr val="DC582A"/>
          </a:solidFill>
        </p:spPr>
        <p:txBody>
          <a:bodyPr/>
          <a:lstStyle/>
          <a:p>
            <a:endParaRPr lang="en-US"/>
          </a:p>
        </p:txBody>
      </p:sp>
      <p:sp>
        <p:nvSpPr>
          <p:cNvPr id="12" name="Object 11"/>
          <p:cNvSpPr/>
          <p:nvPr/>
        </p:nvSpPr>
        <p:spPr>
          <a:xfrm>
            <a:off x="3928239" y="2372670"/>
            <a:ext cx="555169" cy="219020"/>
          </a:xfrm>
          <a:prstGeom prst="rect">
            <a:avLst/>
          </a:prstGeom>
          <a:noFill/>
        </p:spPr>
        <p:txBody>
          <a:bodyPr wrap="square" lIns="0" tIns="0" rIns="0" bIns="0" rtlCol="0" anchor="ctr"/>
          <a:lstStyle/>
          <a:p>
            <a:pPr algn="ctr">
              <a:lnSpc>
                <a:spcPts val="1745"/>
              </a:lnSpc>
              <a:buNone/>
            </a:pPr>
            <a:r>
              <a:rPr lang="en-US" sz="1275" kern="0" spc="26" dirty="0">
                <a:solidFill>
                  <a:srgbClr val="FFFFFF">
                    <a:alpha val="90000"/>
                  </a:srgbClr>
                </a:solidFill>
                <a:latin typeface="Lato" pitchFamily="34" charset="0"/>
                <a:ea typeface="Lato" pitchFamily="34" charset="-122"/>
                <a:cs typeface="Lato" pitchFamily="34" charset="-120"/>
              </a:rPr>
              <a:t>RATES</a:t>
            </a:r>
            <a:endParaRPr lang="en-US" dirty="0"/>
          </a:p>
        </p:txBody>
      </p:sp>
      <p:sp>
        <p:nvSpPr>
          <p:cNvPr id="13" name="Object 12"/>
          <p:cNvSpPr/>
          <p:nvPr/>
        </p:nvSpPr>
        <p:spPr>
          <a:xfrm>
            <a:off x="5197763" y="1523619"/>
            <a:ext cx="2737753" cy="1968008"/>
          </a:xfrm>
          <a:prstGeom prst="rect">
            <a:avLst/>
          </a:prstGeom>
          <a:solidFill>
            <a:srgbClr val="DC582A"/>
          </a:solidFill>
        </p:spPr>
        <p:txBody>
          <a:bodyPr/>
          <a:lstStyle/>
          <a:p>
            <a:endParaRPr lang="en-US"/>
          </a:p>
        </p:txBody>
      </p:sp>
      <p:sp>
        <p:nvSpPr>
          <p:cNvPr id="14" name="Object 13"/>
          <p:cNvSpPr/>
          <p:nvPr/>
        </p:nvSpPr>
        <p:spPr>
          <a:xfrm>
            <a:off x="6241918" y="2372670"/>
            <a:ext cx="649443" cy="219020"/>
          </a:xfrm>
          <a:prstGeom prst="rect">
            <a:avLst/>
          </a:prstGeom>
          <a:noFill/>
        </p:spPr>
        <p:txBody>
          <a:bodyPr wrap="square" lIns="0" tIns="0" rIns="0" bIns="0" rtlCol="0" anchor="ctr"/>
          <a:lstStyle/>
          <a:p>
            <a:pPr algn="ctr">
              <a:lnSpc>
                <a:spcPts val="1745"/>
              </a:lnSpc>
              <a:buNone/>
            </a:pPr>
            <a:r>
              <a:rPr lang="en-US" sz="1275" kern="0" spc="26" dirty="0">
                <a:solidFill>
                  <a:srgbClr val="FFFFFF">
                    <a:alpha val="90000"/>
                  </a:srgbClr>
                </a:solidFill>
                <a:latin typeface="Lato" pitchFamily="34" charset="0"/>
                <a:ea typeface="Lato" pitchFamily="34" charset="-122"/>
                <a:cs typeface="Lato" pitchFamily="34" charset="-120"/>
              </a:rPr>
              <a:t>CREDIT</a:t>
            </a:r>
            <a:endParaRPr lang="en-US" dirty="0"/>
          </a:p>
        </p:txBody>
      </p:sp>
      <p:sp>
        <p:nvSpPr>
          <p:cNvPr id="15" name="Object 14"/>
          <p:cNvSpPr/>
          <p:nvPr/>
        </p:nvSpPr>
        <p:spPr>
          <a:xfrm>
            <a:off x="8030742" y="1523619"/>
            <a:ext cx="1793427" cy="1968008"/>
          </a:xfrm>
          <a:prstGeom prst="rect">
            <a:avLst/>
          </a:prstGeom>
          <a:solidFill>
            <a:srgbClr val="DC582A"/>
          </a:solidFill>
        </p:spPr>
        <p:txBody>
          <a:bodyPr/>
          <a:lstStyle/>
          <a:p>
            <a:endParaRPr lang="en-US"/>
          </a:p>
        </p:txBody>
      </p:sp>
      <p:sp>
        <p:nvSpPr>
          <p:cNvPr id="16" name="Object 15"/>
          <p:cNvSpPr/>
          <p:nvPr/>
        </p:nvSpPr>
        <p:spPr>
          <a:xfrm>
            <a:off x="8808422" y="2372670"/>
            <a:ext cx="238065" cy="219020"/>
          </a:xfrm>
          <a:prstGeom prst="rect">
            <a:avLst/>
          </a:prstGeom>
          <a:noFill/>
        </p:spPr>
        <p:txBody>
          <a:bodyPr wrap="square" lIns="0" tIns="0" rIns="0" bIns="0" rtlCol="0" anchor="ctr"/>
          <a:lstStyle/>
          <a:p>
            <a:pPr algn="ctr">
              <a:lnSpc>
                <a:spcPts val="1745"/>
              </a:lnSpc>
              <a:buNone/>
            </a:pPr>
            <a:r>
              <a:rPr lang="en-US" sz="1275" kern="0" spc="26" dirty="0">
                <a:solidFill>
                  <a:srgbClr val="FFFFFF">
                    <a:alpha val="90000"/>
                  </a:srgbClr>
                </a:solidFill>
                <a:latin typeface="Lato" pitchFamily="34" charset="0"/>
                <a:ea typeface="Lato" pitchFamily="34" charset="-122"/>
                <a:cs typeface="Lato" pitchFamily="34" charset="-120"/>
              </a:rPr>
              <a:t>FX</a:t>
            </a:r>
            <a:endParaRPr lang="en-US" dirty="0"/>
          </a:p>
        </p:txBody>
      </p:sp>
      <p:sp>
        <p:nvSpPr>
          <p:cNvPr id="17" name="Object 16"/>
          <p:cNvSpPr/>
          <p:nvPr/>
        </p:nvSpPr>
        <p:spPr>
          <a:xfrm>
            <a:off x="9919395" y="1523619"/>
            <a:ext cx="1793427" cy="1968008"/>
          </a:xfrm>
          <a:prstGeom prst="rect">
            <a:avLst/>
          </a:prstGeom>
          <a:solidFill>
            <a:srgbClr val="DC582A"/>
          </a:solidFill>
        </p:spPr>
        <p:txBody>
          <a:bodyPr/>
          <a:lstStyle/>
          <a:p>
            <a:endParaRPr lang="en-US"/>
          </a:p>
        </p:txBody>
      </p:sp>
      <p:sp>
        <p:nvSpPr>
          <p:cNvPr id="18" name="Object 17"/>
          <p:cNvSpPr/>
          <p:nvPr/>
        </p:nvSpPr>
        <p:spPr>
          <a:xfrm>
            <a:off x="10156190" y="2372670"/>
            <a:ext cx="1319835" cy="219020"/>
          </a:xfrm>
          <a:prstGeom prst="rect">
            <a:avLst/>
          </a:prstGeom>
          <a:noFill/>
        </p:spPr>
        <p:txBody>
          <a:bodyPr wrap="square" lIns="0" tIns="0" rIns="0" bIns="0" rtlCol="0" anchor="ctr"/>
          <a:lstStyle/>
          <a:p>
            <a:pPr algn="ctr">
              <a:lnSpc>
                <a:spcPts val="1745"/>
              </a:lnSpc>
              <a:buNone/>
            </a:pPr>
            <a:r>
              <a:rPr lang="en-US" sz="1275" kern="0" spc="26" dirty="0">
                <a:solidFill>
                  <a:srgbClr val="FFFFFF">
                    <a:alpha val="90000"/>
                  </a:srgbClr>
                </a:solidFill>
                <a:latin typeface="Lato" pitchFamily="34" charset="0"/>
                <a:ea typeface="Lato" pitchFamily="34" charset="-122"/>
                <a:cs typeface="Lato" pitchFamily="34" charset="-120"/>
              </a:rPr>
              <a:t>COMMODITIES</a:t>
            </a:r>
            <a:endParaRPr lang="en-US" dirty="0"/>
          </a:p>
        </p:txBody>
      </p:sp>
      <p:sp>
        <p:nvSpPr>
          <p:cNvPr id="19" name="Object 18"/>
          <p:cNvSpPr/>
          <p:nvPr/>
        </p:nvSpPr>
        <p:spPr>
          <a:xfrm>
            <a:off x="6142089" y="3586853"/>
            <a:ext cx="2737753" cy="1555361"/>
          </a:xfrm>
          <a:prstGeom prst="rect">
            <a:avLst/>
          </a:prstGeom>
          <a:solidFill>
            <a:srgbClr val="009CA6"/>
          </a:solidFill>
        </p:spPr>
        <p:txBody>
          <a:bodyPr/>
          <a:lstStyle/>
          <a:p>
            <a:endParaRPr lang="en-US"/>
          </a:p>
        </p:txBody>
      </p:sp>
      <p:sp>
        <p:nvSpPr>
          <p:cNvPr id="20" name="Object 19"/>
          <p:cNvSpPr/>
          <p:nvPr/>
        </p:nvSpPr>
        <p:spPr>
          <a:xfrm>
            <a:off x="6636313" y="4007287"/>
            <a:ext cx="1749305" cy="647538"/>
          </a:xfrm>
          <a:prstGeom prst="rect">
            <a:avLst/>
          </a:prstGeom>
          <a:noFill/>
        </p:spPr>
        <p:txBody>
          <a:bodyPr wrap="square" lIns="0" tIns="0" rIns="0" bIns="0" rtlCol="0" anchor="ctr"/>
          <a:lstStyle/>
          <a:p>
            <a:pPr algn="ctr">
              <a:lnSpc>
                <a:spcPts val="2616"/>
              </a:lnSpc>
              <a:buNone/>
            </a:pPr>
            <a:r>
              <a:rPr lang="en-US" sz="1913" kern="0" spc="38" dirty="0">
                <a:solidFill>
                  <a:srgbClr val="FFFFFF"/>
                </a:solidFill>
                <a:latin typeface="Lato" pitchFamily="34" charset="0"/>
                <a:ea typeface="Lato" pitchFamily="34" charset="-122"/>
                <a:cs typeface="Lato" pitchFamily="34" charset="-120"/>
              </a:rPr>
              <a:t>Market Policy Regime</a:t>
            </a:r>
            <a:endParaRPr lang="en-US" dirty="0"/>
          </a:p>
        </p:txBody>
      </p:sp>
      <p:sp>
        <p:nvSpPr>
          <p:cNvPr id="21" name="Object 20"/>
          <p:cNvSpPr/>
          <p:nvPr/>
        </p:nvSpPr>
        <p:spPr>
          <a:xfrm>
            <a:off x="8975068" y="3586853"/>
            <a:ext cx="2737753" cy="1555361"/>
          </a:xfrm>
          <a:prstGeom prst="rect">
            <a:avLst/>
          </a:prstGeom>
          <a:solidFill>
            <a:srgbClr val="009CA6"/>
          </a:solidFill>
        </p:spPr>
        <p:txBody>
          <a:bodyPr/>
          <a:lstStyle/>
          <a:p>
            <a:endParaRPr lang="en-US"/>
          </a:p>
        </p:txBody>
      </p:sp>
      <p:sp>
        <p:nvSpPr>
          <p:cNvPr id="22" name="Object 21"/>
          <p:cNvSpPr/>
          <p:nvPr/>
        </p:nvSpPr>
        <p:spPr>
          <a:xfrm>
            <a:off x="9579278" y="4007287"/>
            <a:ext cx="1529333" cy="647538"/>
          </a:xfrm>
          <a:prstGeom prst="rect">
            <a:avLst/>
          </a:prstGeom>
          <a:noFill/>
        </p:spPr>
        <p:txBody>
          <a:bodyPr wrap="square" lIns="0" tIns="0" rIns="0" bIns="0" rtlCol="0" anchor="ctr"/>
          <a:lstStyle/>
          <a:p>
            <a:pPr algn="ctr">
              <a:lnSpc>
                <a:spcPts val="2616"/>
              </a:lnSpc>
              <a:buNone/>
            </a:pPr>
            <a:r>
              <a:rPr lang="en-US" sz="1913" kern="0" spc="38" dirty="0">
                <a:solidFill>
                  <a:srgbClr val="FFFFFF"/>
                </a:solidFill>
                <a:latin typeface="Lato" pitchFamily="34" charset="0"/>
                <a:ea typeface="Lato" pitchFamily="34" charset="-122"/>
                <a:cs typeface="Lato" pitchFamily="34" charset="-120"/>
              </a:rPr>
              <a:t>Market Risk Regimes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4F7F8"/>
        </a:solidFill>
        <a:effectLst/>
      </p:bgPr>
    </p:bg>
    <p:spTree>
      <p:nvGrpSpPr>
        <p:cNvPr id="1" name=""/>
        <p:cNvGrpSpPr/>
        <p:nvPr/>
      </p:nvGrpSpPr>
      <p:grpSpPr>
        <a:xfrm>
          <a:off x="0" y="0"/>
          <a:ext cx="0" cy="0"/>
          <a:chOff x="0" y="0"/>
          <a:chExt cx="0" cy="0"/>
        </a:xfrm>
      </p:grpSpPr>
      <p:sp>
        <p:nvSpPr>
          <p:cNvPr id="2" name="Object 1"/>
          <p:cNvSpPr/>
          <p:nvPr/>
        </p:nvSpPr>
        <p:spPr>
          <a:xfrm>
            <a:off x="3615657" y="418995"/>
            <a:ext cx="8906758" cy="409473"/>
          </a:xfrm>
          <a:prstGeom prst="rect">
            <a:avLst/>
          </a:prstGeom>
          <a:noFill/>
        </p:spPr>
        <p:txBody>
          <a:bodyPr wrap="square" lIns="0" tIns="0" rIns="0" bIns="0" rtlCol="0" anchor="t"/>
          <a:lstStyle/>
          <a:p>
            <a:pPr algn="l">
              <a:lnSpc>
                <a:spcPts val="3240"/>
              </a:lnSpc>
              <a:buNone/>
            </a:pPr>
            <a:r>
              <a:rPr lang="en-US" sz="3000" b="1" dirty="0">
                <a:solidFill>
                  <a:srgbClr val="0F3332"/>
                </a:solidFill>
                <a:latin typeface="Roboto" pitchFamily="34" charset="0"/>
                <a:ea typeface="Roboto" pitchFamily="34" charset="-122"/>
                <a:cs typeface="Roboto" pitchFamily="34" charset="-120"/>
              </a:rPr>
              <a:t>Data Sources </a:t>
            </a:r>
            <a:endParaRPr lang="en-US" dirty="0"/>
          </a:p>
        </p:txBody>
      </p:sp>
      <p:sp>
        <p:nvSpPr>
          <p:cNvPr id="3" name="Object 2"/>
          <p:cNvSpPr/>
          <p:nvPr/>
        </p:nvSpPr>
        <p:spPr>
          <a:xfrm>
            <a:off x="0" y="0"/>
            <a:ext cx="3139526" cy="6856286"/>
          </a:xfrm>
          <a:prstGeom prst="rect">
            <a:avLst/>
          </a:prstGeom>
          <a:solidFill>
            <a:srgbClr val="F4F7F8"/>
          </a:solidFill>
        </p:spPr>
        <p:txBody>
          <a:bodyPr/>
          <a:lstStyle/>
          <a:p>
            <a:endParaRPr lang="en-US"/>
          </a:p>
        </p:txBody>
      </p:sp>
      <p:pic>
        <p:nvPicPr>
          <p:cNvPr id="4" name="Object 3" descr="qwtCeJ5cLYs"/>
          <p:cNvPicPr>
            <a:picLocks noChangeAspect="1"/>
          </p:cNvPicPr>
          <p:nvPr/>
        </p:nvPicPr>
        <p:blipFill>
          <a:blip r:embed="rId3"/>
          <a:srcRect l="33522" r="33522"/>
          <a:stretch/>
        </p:blipFill>
        <p:spPr>
          <a:xfrm>
            <a:off x="0" y="0"/>
            <a:ext cx="3139526" cy="6856286"/>
          </a:xfrm>
          <a:prstGeom prst="rect">
            <a:avLst/>
          </a:prstGeom>
        </p:spPr>
      </p:pic>
      <p:sp>
        <p:nvSpPr>
          <p:cNvPr id="5" name="Object 4"/>
          <p:cNvSpPr/>
          <p:nvPr/>
        </p:nvSpPr>
        <p:spPr>
          <a:xfrm>
            <a:off x="3615657" y="2418745"/>
            <a:ext cx="3953356" cy="3066283"/>
          </a:xfrm>
          <a:prstGeom prst="rect">
            <a:avLst/>
          </a:prstGeom>
          <a:noFill/>
          <a:ln w="25400">
            <a:solidFill>
              <a:srgbClr val="DC582A"/>
            </a:solidFill>
            <a:prstDash val="solid"/>
            <a:miter lim="800000"/>
          </a:ln>
        </p:spPr>
        <p:txBody>
          <a:bodyPr/>
          <a:lstStyle/>
          <a:p>
            <a:endParaRPr lang="en-US"/>
          </a:p>
        </p:txBody>
      </p:sp>
      <p:sp>
        <p:nvSpPr>
          <p:cNvPr id="6" name="Object 5"/>
          <p:cNvSpPr/>
          <p:nvPr/>
        </p:nvSpPr>
        <p:spPr>
          <a:xfrm>
            <a:off x="3901335" y="2630921"/>
            <a:ext cx="3824804" cy="295201"/>
          </a:xfrm>
          <a:prstGeom prst="rect">
            <a:avLst/>
          </a:prstGeom>
          <a:noFill/>
        </p:spPr>
        <p:txBody>
          <a:bodyPr wrap="square" lIns="0" tIns="0" rIns="0" bIns="0" rtlCol="0" anchor="t"/>
          <a:lstStyle/>
          <a:p>
            <a:pPr algn="l">
              <a:lnSpc>
                <a:spcPts val="2372"/>
              </a:lnSpc>
              <a:buNone/>
            </a:pPr>
            <a:r>
              <a:rPr lang="en-US" sz="1734" b="1" kern="0" spc="35" dirty="0">
                <a:solidFill>
                  <a:srgbClr val="DC582A"/>
                </a:solidFill>
                <a:latin typeface="Lato" pitchFamily="34" charset="0"/>
                <a:ea typeface="Lato" pitchFamily="34" charset="-122"/>
                <a:cs typeface="Lato" pitchFamily="34" charset="-120"/>
              </a:rPr>
              <a:t>Macro Data</a:t>
            </a:r>
            <a:endParaRPr lang="en-US" dirty="0"/>
          </a:p>
        </p:txBody>
      </p:sp>
      <p:sp>
        <p:nvSpPr>
          <p:cNvPr id="7" name="Object 6"/>
          <p:cNvSpPr/>
          <p:nvPr/>
        </p:nvSpPr>
        <p:spPr>
          <a:xfrm>
            <a:off x="3901335" y="3011975"/>
            <a:ext cx="3824804" cy="295201"/>
          </a:xfrm>
          <a:prstGeom prst="rect">
            <a:avLst/>
          </a:prstGeom>
          <a:noFill/>
        </p:spPr>
        <p:txBody>
          <a:bodyPr wrap="square" lIns="0" tIns="0" rIns="0" bIns="0" rtlCol="0" anchor="t"/>
          <a:lstStyle/>
          <a:p>
            <a:pPr algn="l">
              <a:lnSpc>
                <a:spcPts val="2372"/>
              </a:lnSpc>
              <a:spcBef>
                <a:spcPts val="663"/>
              </a:spcBef>
              <a:buNone/>
            </a:pPr>
            <a:r>
              <a:rPr lang="en-US" sz="1734" kern="0" spc="35" dirty="0">
                <a:solidFill>
                  <a:srgbClr val="0F3332"/>
                </a:solidFill>
                <a:latin typeface="Lato" pitchFamily="34" charset="0"/>
                <a:ea typeface="Lato" pitchFamily="34" charset="-122"/>
                <a:cs typeface="Lato" pitchFamily="34" charset="-120"/>
              </a:rPr>
              <a:t>U.S. and global inflation</a:t>
            </a:r>
            <a:endParaRPr lang="en-US" dirty="0"/>
          </a:p>
        </p:txBody>
      </p:sp>
      <p:sp>
        <p:nvSpPr>
          <p:cNvPr id="8" name="Object 7"/>
          <p:cNvSpPr/>
          <p:nvPr/>
        </p:nvSpPr>
        <p:spPr>
          <a:xfrm>
            <a:off x="3901335" y="3393028"/>
            <a:ext cx="3824804" cy="295201"/>
          </a:xfrm>
          <a:prstGeom prst="rect">
            <a:avLst/>
          </a:prstGeom>
          <a:noFill/>
        </p:spPr>
        <p:txBody>
          <a:bodyPr wrap="square" lIns="0" tIns="0" rIns="0" bIns="0" rtlCol="0" anchor="t"/>
          <a:lstStyle/>
          <a:p>
            <a:pPr algn="l">
              <a:lnSpc>
                <a:spcPts val="2372"/>
              </a:lnSpc>
              <a:spcBef>
                <a:spcPts val="663"/>
              </a:spcBef>
              <a:buNone/>
            </a:pPr>
            <a:r>
              <a:rPr lang="en-US" sz="1734" kern="0" spc="35" dirty="0">
                <a:solidFill>
                  <a:srgbClr val="0F3332"/>
                </a:solidFill>
                <a:latin typeface="Lato" pitchFamily="34" charset="0"/>
                <a:ea typeface="Lato" pitchFamily="34" charset="-122"/>
                <a:cs typeface="Lato" pitchFamily="34" charset="-120"/>
              </a:rPr>
              <a:t>GDP growth</a:t>
            </a:r>
            <a:endParaRPr lang="en-US" dirty="0"/>
          </a:p>
        </p:txBody>
      </p:sp>
      <p:sp>
        <p:nvSpPr>
          <p:cNvPr id="9" name="Object 8"/>
          <p:cNvSpPr/>
          <p:nvPr/>
        </p:nvSpPr>
        <p:spPr>
          <a:xfrm>
            <a:off x="3901335" y="3774082"/>
            <a:ext cx="3824804" cy="295201"/>
          </a:xfrm>
          <a:prstGeom prst="rect">
            <a:avLst/>
          </a:prstGeom>
          <a:noFill/>
        </p:spPr>
        <p:txBody>
          <a:bodyPr wrap="square" lIns="0" tIns="0" rIns="0" bIns="0" rtlCol="0" anchor="t"/>
          <a:lstStyle/>
          <a:p>
            <a:pPr algn="l">
              <a:lnSpc>
                <a:spcPts val="2372"/>
              </a:lnSpc>
              <a:spcBef>
                <a:spcPts val="663"/>
              </a:spcBef>
              <a:buNone/>
            </a:pPr>
            <a:r>
              <a:rPr lang="en-US" sz="1734" kern="0" spc="35" dirty="0">
                <a:solidFill>
                  <a:srgbClr val="0F3332"/>
                </a:solidFill>
                <a:latin typeface="Lato" pitchFamily="34" charset="0"/>
                <a:ea typeface="Lato" pitchFamily="34" charset="-122"/>
                <a:cs typeface="Lato" pitchFamily="34" charset="-120"/>
              </a:rPr>
              <a:t>Interest rates</a:t>
            </a:r>
            <a:endParaRPr lang="en-US" dirty="0"/>
          </a:p>
        </p:txBody>
      </p:sp>
      <p:sp>
        <p:nvSpPr>
          <p:cNvPr id="10" name="Object 9"/>
          <p:cNvSpPr/>
          <p:nvPr/>
        </p:nvSpPr>
        <p:spPr>
          <a:xfrm>
            <a:off x="3901335" y="4155135"/>
            <a:ext cx="3824804" cy="295201"/>
          </a:xfrm>
          <a:prstGeom prst="rect">
            <a:avLst/>
          </a:prstGeom>
          <a:noFill/>
        </p:spPr>
        <p:txBody>
          <a:bodyPr wrap="square" lIns="0" tIns="0" rIns="0" bIns="0" rtlCol="0" anchor="t"/>
          <a:lstStyle/>
          <a:p>
            <a:pPr algn="l">
              <a:lnSpc>
                <a:spcPts val="2372"/>
              </a:lnSpc>
              <a:spcBef>
                <a:spcPts val="663"/>
              </a:spcBef>
              <a:buNone/>
            </a:pPr>
            <a:r>
              <a:rPr lang="en-US" sz="1734" kern="0" spc="35" dirty="0">
                <a:solidFill>
                  <a:srgbClr val="0F3332"/>
                </a:solidFill>
                <a:latin typeface="Lato" pitchFamily="34" charset="0"/>
                <a:ea typeface="Lato" pitchFamily="34" charset="-122"/>
                <a:cs typeface="Lato" pitchFamily="34" charset="-120"/>
              </a:rPr>
              <a:t>Unemployment</a:t>
            </a:r>
            <a:endParaRPr lang="en-US" dirty="0"/>
          </a:p>
        </p:txBody>
      </p:sp>
      <p:sp>
        <p:nvSpPr>
          <p:cNvPr id="11" name="Object 10"/>
          <p:cNvSpPr/>
          <p:nvPr/>
        </p:nvSpPr>
        <p:spPr>
          <a:xfrm>
            <a:off x="3901335" y="4536189"/>
            <a:ext cx="3824804" cy="295201"/>
          </a:xfrm>
          <a:prstGeom prst="rect">
            <a:avLst/>
          </a:prstGeom>
          <a:noFill/>
        </p:spPr>
        <p:txBody>
          <a:bodyPr wrap="square" lIns="0" tIns="0" rIns="0" bIns="0" rtlCol="0" anchor="t"/>
          <a:lstStyle/>
          <a:p>
            <a:pPr algn="l">
              <a:lnSpc>
                <a:spcPts val="2372"/>
              </a:lnSpc>
              <a:spcBef>
                <a:spcPts val="663"/>
              </a:spcBef>
              <a:buNone/>
            </a:pPr>
            <a:r>
              <a:rPr lang="en-US" sz="1734" kern="0" spc="35" dirty="0">
                <a:solidFill>
                  <a:srgbClr val="0F3332"/>
                </a:solidFill>
                <a:latin typeface="Lato" pitchFamily="34" charset="0"/>
                <a:ea typeface="Lato" pitchFamily="34" charset="-122"/>
                <a:cs typeface="Lato" pitchFamily="34" charset="-120"/>
              </a:rPr>
              <a:t>PMI, etc.</a:t>
            </a:r>
            <a:endParaRPr lang="en-US" dirty="0"/>
          </a:p>
        </p:txBody>
      </p:sp>
      <p:sp>
        <p:nvSpPr>
          <p:cNvPr id="12" name="Object 11"/>
          <p:cNvSpPr/>
          <p:nvPr/>
        </p:nvSpPr>
        <p:spPr>
          <a:xfrm>
            <a:off x="3901335" y="4917242"/>
            <a:ext cx="3824804" cy="295201"/>
          </a:xfrm>
          <a:prstGeom prst="rect">
            <a:avLst/>
          </a:prstGeom>
          <a:noFill/>
        </p:spPr>
        <p:txBody>
          <a:bodyPr wrap="square" lIns="0" tIns="0" rIns="0" bIns="0" rtlCol="0" anchor="t"/>
          <a:lstStyle/>
          <a:p>
            <a:pPr algn="l">
              <a:lnSpc>
                <a:spcPts val="2372"/>
              </a:lnSpc>
              <a:spcBef>
                <a:spcPts val="663"/>
              </a:spcBef>
              <a:buNone/>
            </a:pPr>
            <a:r>
              <a:rPr lang="en-US" sz="1734" kern="0" spc="35" dirty="0">
                <a:solidFill>
                  <a:srgbClr val="0F3332"/>
                </a:solidFill>
                <a:latin typeface="Lato" pitchFamily="34" charset="0"/>
                <a:ea typeface="Lato" pitchFamily="34" charset="-122"/>
                <a:cs typeface="Lato" pitchFamily="34" charset="-120"/>
              </a:rPr>
              <a:t>(from FRED, OECD, IMF, etc.) </a:t>
            </a:r>
            <a:endParaRPr lang="en-US" dirty="0"/>
          </a:p>
        </p:txBody>
      </p:sp>
      <p:sp>
        <p:nvSpPr>
          <p:cNvPr id="13" name="Object 12"/>
          <p:cNvSpPr/>
          <p:nvPr/>
        </p:nvSpPr>
        <p:spPr>
          <a:xfrm>
            <a:off x="7759465" y="2418745"/>
            <a:ext cx="3953356" cy="3066283"/>
          </a:xfrm>
          <a:prstGeom prst="rect">
            <a:avLst/>
          </a:prstGeom>
          <a:noFill/>
          <a:ln w="25400">
            <a:solidFill>
              <a:srgbClr val="DC582A"/>
            </a:solidFill>
            <a:prstDash val="solid"/>
            <a:miter lim="800000"/>
          </a:ln>
        </p:spPr>
        <p:txBody>
          <a:bodyPr/>
          <a:lstStyle/>
          <a:p>
            <a:endParaRPr lang="en-US"/>
          </a:p>
        </p:txBody>
      </p:sp>
      <p:sp>
        <p:nvSpPr>
          <p:cNvPr id="14" name="Object 13"/>
          <p:cNvSpPr/>
          <p:nvPr/>
        </p:nvSpPr>
        <p:spPr>
          <a:xfrm>
            <a:off x="8045144" y="2630921"/>
            <a:ext cx="3824804" cy="295201"/>
          </a:xfrm>
          <a:prstGeom prst="rect">
            <a:avLst/>
          </a:prstGeom>
          <a:noFill/>
        </p:spPr>
        <p:txBody>
          <a:bodyPr wrap="square" lIns="0" tIns="0" rIns="0" bIns="0" rtlCol="0" anchor="t"/>
          <a:lstStyle/>
          <a:p>
            <a:pPr algn="l">
              <a:lnSpc>
                <a:spcPts val="2372"/>
              </a:lnSpc>
              <a:buNone/>
            </a:pPr>
            <a:r>
              <a:rPr lang="en-US" sz="1734" b="1" kern="0" spc="35" dirty="0">
                <a:solidFill>
                  <a:srgbClr val="DC582A"/>
                </a:solidFill>
                <a:latin typeface="Lato" pitchFamily="34" charset="0"/>
                <a:ea typeface="Lato" pitchFamily="34" charset="-122"/>
                <a:cs typeface="Lato" pitchFamily="34" charset="-120"/>
              </a:rPr>
              <a:t>Market Data</a:t>
            </a:r>
            <a:endParaRPr lang="en-US" dirty="0"/>
          </a:p>
        </p:txBody>
      </p:sp>
      <p:sp>
        <p:nvSpPr>
          <p:cNvPr id="15" name="Object 14"/>
          <p:cNvSpPr/>
          <p:nvPr/>
        </p:nvSpPr>
        <p:spPr>
          <a:xfrm>
            <a:off x="8045144" y="3011975"/>
            <a:ext cx="3824804" cy="590402"/>
          </a:xfrm>
          <a:prstGeom prst="rect">
            <a:avLst/>
          </a:prstGeom>
          <a:noFill/>
        </p:spPr>
        <p:txBody>
          <a:bodyPr wrap="square" lIns="0" tIns="0" rIns="0" bIns="0" rtlCol="0" anchor="t"/>
          <a:lstStyle/>
          <a:p>
            <a:pPr algn="l">
              <a:lnSpc>
                <a:spcPts val="2372"/>
              </a:lnSpc>
              <a:spcBef>
                <a:spcPts val="663"/>
              </a:spcBef>
              <a:buNone/>
            </a:pPr>
            <a:r>
              <a:rPr lang="en-US" sz="1734" kern="0" spc="35" dirty="0">
                <a:solidFill>
                  <a:srgbClr val="0F3332"/>
                </a:solidFill>
                <a:latin typeface="Lato" pitchFamily="34" charset="0"/>
                <a:ea typeface="Lato" pitchFamily="34" charset="-122"/>
                <a:cs typeface="Lato" pitchFamily="34" charset="-120"/>
              </a:rPr>
              <a:t>Total returns for equity indices (S&amp;P 500, MSCI World)</a:t>
            </a:r>
            <a:endParaRPr lang="en-US" dirty="0"/>
          </a:p>
        </p:txBody>
      </p:sp>
      <p:sp>
        <p:nvSpPr>
          <p:cNvPr id="16" name="Object 15"/>
          <p:cNvSpPr/>
          <p:nvPr/>
        </p:nvSpPr>
        <p:spPr>
          <a:xfrm>
            <a:off x="8045144" y="3688229"/>
            <a:ext cx="3824804" cy="590402"/>
          </a:xfrm>
          <a:prstGeom prst="rect">
            <a:avLst/>
          </a:prstGeom>
          <a:noFill/>
        </p:spPr>
        <p:txBody>
          <a:bodyPr wrap="square" lIns="0" tIns="0" rIns="0" bIns="0" rtlCol="0" anchor="t"/>
          <a:lstStyle/>
          <a:p>
            <a:pPr algn="l">
              <a:lnSpc>
                <a:spcPts val="2372"/>
              </a:lnSpc>
              <a:spcBef>
                <a:spcPts val="663"/>
              </a:spcBef>
              <a:buNone/>
            </a:pPr>
            <a:r>
              <a:rPr lang="en-US" sz="1734" kern="0" spc="35" dirty="0">
                <a:solidFill>
                  <a:srgbClr val="0F3332"/>
                </a:solidFill>
                <a:latin typeface="Lato" pitchFamily="34" charset="0"/>
                <a:ea typeface="Lato" pitchFamily="34" charset="-122"/>
                <a:cs typeface="Lato" pitchFamily="34" charset="-120"/>
              </a:rPr>
              <a:t>Bond indices (Barclays Agg, 10Y Treasuries)</a:t>
            </a:r>
            <a:endParaRPr lang="en-US" dirty="0"/>
          </a:p>
        </p:txBody>
      </p:sp>
      <p:sp>
        <p:nvSpPr>
          <p:cNvPr id="17" name="Object 16"/>
          <p:cNvSpPr/>
          <p:nvPr/>
        </p:nvSpPr>
        <p:spPr>
          <a:xfrm>
            <a:off x="8045144" y="4364484"/>
            <a:ext cx="3824804" cy="295201"/>
          </a:xfrm>
          <a:prstGeom prst="rect">
            <a:avLst/>
          </a:prstGeom>
          <a:noFill/>
        </p:spPr>
        <p:txBody>
          <a:bodyPr wrap="square" lIns="0" tIns="0" rIns="0" bIns="0" rtlCol="0" anchor="t"/>
          <a:lstStyle/>
          <a:p>
            <a:pPr algn="l">
              <a:lnSpc>
                <a:spcPts val="2372"/>
              </a:lnSpc>
              <a:spcBef>
                <a:spcPts val="663"/>
              </a:spcBef>
              <a:buNone/>
            </a:pPr>
            <a:r>
              <a:rPr lang="en-US" sz="1734" kern="0" spc="35" dirty="0">
                <a:solidFill>
                  <a:srgbClr val="0F3332"/>
                </a:solidFill>
                <a:latin typeface="Lato" pitchFamily="34" charset="0"/>
                <a:ea typeface="Lato" pitchFamily="34" charset="-122"/>
                <a:cs typeface="Lato" pitchFamily="34" charset="-120"/>
              </a:rPr>
              <a:t>Commodities (oil, gold)</a:t>
            </a:r>
            <a:endParaRPr lang="en-US" dirty="0"/>
          </a:p>
        </p:txBody>
      </p:sp>
      <p:sp>
        <p:nvSpPr>
          <p:cNvPr id="18" name="Object 17"/>
          <p:cNvSpPr/>
          <p:nvPr/>
        </p:nvSpPr>
        <p:spPr>
          <a:xfrm>
            <a:off x="8045144" y="4745538"/>
            <a:ext cx="3824804" cy="295201"/>
          </a:xfrm>
          <a:prstGeom prst="rect">
            <a:avLst/>
          </a:prstGeom>
          <a:noFill/>
        </p:spPr>
        <p:txBody>
          <a:bodyPr wrap="square" lIns="0" tIns="0" rIns="0" bIns="0" rtlCol="0" anchor="t"/>
          <a:lstStyle/>
          <a:p>
            <a:pPr algn="l">
              <a:lnSpc>
                <a:spcPts val="2372"/>
              </a:lnSpc>
              <a:spcBef>
                <a:spcPts val="663"/>
              </a:spcBef>
              <a:buNone/>
            </a:pPr>
            <a:r>
              <a:rPr lang="en-US" sz="1734" kern="0" spc="35" dirty="0">
                <a:solidFill>
                  <a:srgbClr val="0F3332"/>
                </a:solidFill>
                <a:latin typeface="Lato" pitchFamily="34" charset="0"/>
                <a:ea typeface="Lato" pitchFamily="34" charset="-122"/>
                <a:cs typeface="Lato" pitchFamily="34" charset="-120"/>
              </a:rPr>
              <a:t>FX pairs (DXY, EUR/USD)</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47563"/>
            <a:ext cx="12188952" cy="199975"/>
          </a:xfrm>
          <a:prstGeom prst="rect">
            <a:avLst/>
          </a:prstGeom>
          <a:noFill/>
        </p:spPr>
        <p:txBody>
          <a:bodyPr wrap="square" lIns="0" tIns="0" rIns="0" bIns="0" rtlCol="0" anchor="t"/>
          <a:lstStyle/>
          <a:p>
            <a:pPr algn="l">
              <a:lnSpc>
                <a:spcPts val="1620"/>
              </a:lnSpc>
              <a:buNone/>
            </a:pPr>
            <a:r>
              <a:rPr lang="en-US" sz="1500" b="1" dirty="0">
                <a:solidFill>
                  <a:srgbClr val="DC582A"/>
                </a:solidFill>
                <a:latin typeface="Roboto" pitchFamily="34" charset="0"/>
                <a:ea typeface="Roboto" pitchFamily="34" charset="-122"/>
                <a:cs typeface="Roboto" pitchFamily="34" charset="-120"/>
              </a:rPr>
              <a:t>VCMM RT</a:t>
            </a:r>
            <a:endParaRPr lang="en-US" dirty="0"/>
          </a:p>
        </p:txBody>
      </p:sp>
      <p:sp>
        <p:nvSpPr>
          <p:cNvPr id="3" name="Object 2"/>
          <p:cNvSpPr/>
          <p:nvPr/>
        </p:nvSpPr>
        <p:spPr>
          <a:xfrm>
            <a:off x="476131" y="836056"/>
            <a:ext cx="12188952" cy="409473"/>
          </a:xfrm>
          <a:prstGeom prst="rect">
            <a:avLst/>
          </a:prstGeom>
          <a:noFill/>
        </p:spPr>
        <p:txBody>
          <a:bodyPr wrap="square" lIns="0" tIns="0" rIns="0" bIns="0" rtlCol="0" anchor="t"/>
          <a:lstStyle/>
          <a:p>
            <a:pPr algn="l">
              <a:lnSpc>
                <a:spcPts val="3240"/>
              </a:lnSpc>
              <a:spcBef>
                <a:spcPts val="1455"/>
              </a:spcBef>
              <a:buNone/>
            </a:pPr>
            <a:r>
              <a:rPr lang="en-US" sz="3000" b="1" dirty="0">
                <a:solidFill>
                  <a:srgbClr val="0F3332"/>
                </a:solidFill>
                <a:latin typeface="Roboto" pitchFamily="34" charset="0"/>
                <a:ea typeface="Roboto" pitchFamily="34" charset="-122"/>
                <a:cs typeface="Roboto" pitchFamily="34" charset="-120"/>
              </a:rPr>
              <a:t>Reference Materials &amp; Similar Work </a:t>
            </a:r>
            <a:endParaRPr lang="en-US" dirty="0"/>
          </a:p>
        </p:txBody>
      </p:sp>
      <p:sp>
        <p:nvSpPr>
          <p:cNvPr id="4" name="Object 3"/>
          <p:cNvSpPr/>
          <p:nvPr/>
        </p:nvSpPr>
        <p:spPr>
          <a:xfrm>
            <a:off x="952262" y="1917469"/>
            <a:ext cx="5446938" cy="4421025"/>
          </a:xfrm>
          <a:prstGeom prst="rect">
            <a:avLst/>
          </a:prstGeom>
          <a:noFill/>
        </p:spPr>
        <p:txBody>
          <a:bodyPr wrap="square" lIns="0" tIns="0" rIns="0" bIns="0" rtlCol="0" anchor="t"/>
          <a:lstStyle/>
          <a:p>
            <a:pPr marL="242900" indent="-242900" algn="l">
              <a:lnSpc>
                <a:spcPts val="2198"/>
              </a:lnSpc>
              <a:buSzPct val="100000"/>
              <a:buFont typeface="+mj-lt"/>
              <a:buAutoNum type="arabicPeriod"/>
            </a:pPr>
            <a:r>
              <a:rPr lang="en-US" sz="1607" kern="0" spc="32" dirty="0">
                <a:solidFill>
                  <a:srgbClr val="0F3332"/>
                </a:solidFill>
                <a:latin typeface="Lato" pitchFamily="34" charset="0"/>
                <a:ea typeface="Lato" pitchFamily="34" charset="-122"/>
                <a:cs typeface="Lato" pitchFamily="34" charset="-120"/>
              </a:rPr>
              <a:t>“How Do Regimes Affect Asset Prices?” </a:t>
            </a:r>
          </a:p>
          <a:p>
            <a:pPr lvl="1" algn="l">
              <a:lnSpc>
                <a:spcPts val="1478"/>
              </a:lnSpc>
              <a:spcBef>
                <a:spcPts val="162"/>
              </a:spcBef>
              <a:buNone/>
            </a:pPr>
            <a:r>
              <a:rPr lang="en-US" sz="1026" b="1" kern="0" spc="20" dirty="0">
                <a:solidFill>
                  <a:srgbClr val="000000"/>
                </a:solidFill>
                <a:latin typeface="Lato" pitchFamily="34" charset="0"/>
                <a:ea typeface="Lato" pitchFamily="34" charset="-122"/>
                <a:cs typeface="Lato" pitchFamily="34" charset="-120"/>
              </a:rPr>
              <a:t>by Ang &amp; Bekaert (2004) </a:t>
            </a:r>
          </a:p>
          <a:p>
            <a:pPr lvl="1" algn="l">
              <a:lnSpc>
                <a:spcPts val="1478"/>
              </a:lnSpc>
              <a:spcBef>
                <a:spcPts val="305"/>
              </a:spcBef>
              <a:buNone/>
            </a:pPr>
            <a:r>
              <a:rPr lang="en-US" sz="1026" kern="0" spc="20" dirty="0">
                <a:solidFill>
                  <a:srgbClr val="000000">
                    <a:alpha val="80000"/>
                  </a:srgbClr>
                </a:solidFill>
                <a:latin typeface="Lato" pitchFamily="34" charset="0"/>
                <a:ea typeface="Lato" pitchFamily="34" charset="-122"/>
                <a:cs typeface="Lato" pitchFamily="34" charset="-120"/>
              </a:rPr>
              <a:t>A foundational paper on regime-switching models and their impact on asset pricing.</a:t>
            </a:r>
          </a:p>
          <a:p>
            <a:pPr lvl="1" algn="l">
              <a:lnSpc>
                <a:spcPts val="1478"/>
              </a:lnSpc>
              <a:spcBef>
                <a:spcPts val="305"/>
              </a:spcBef>
              <a:buNone/>
            </a:pPr>
            <a:r>
              <a:rPr lang="en-US" sz="1026" kern="0" spc="20" dirty="0">
                <a:solidFill>
                  <a:srgbClr val="000000">
                    <a:alpha val="80000"/>
                  </a:srgbClr>
                </a:solidFill>
                <a:latin typeface="Lato" pitchFamily="34" charset="0"/>
                <a:ea typeface="Lato" pitchFamily="34" charset="-122"/>
                <a:cs typeface="Lato" pitchFamily="34" charset="-120"/>
              </a:rPr>
              <a:t>https://www.nber.org/system/files/working_papers/w10080/w10080.pdf</a:t>
            </a:r>
          </a:p>
          <a:p>
            <a:pPr marL="242900" indent="-242900" algn="l">
              <a:lnSpc>
                <a:spcPts val="2198"/>
              </a:lnSpc>
              <a:spcBef>
                <a:spcPts val="1695"/>
              </a:spcBef>
              <a:buSzPct val="100000"/>
              <a:buFont typeface="+mj-lt"/>
              <a:buAutoNum type="arabicPeriod"/>
            </a:pPr>
            <a:r>
              <a:rPr lang="en-US" sz="1607" kern="0" spc="32" dirty="0">
                <a:solidFill>
                  <a:srgbClr val="0F3332"/>
                </a:solidFill>
                <a:latin typeface="Lato" pitchFamily="34" charset="0"/>
                <a:ea typeface="Lato" pitchFamily="34" charset="-122"/>
                <a:cs typeface="Lato" pitchFamily="34" charset="-120"/>
              </a:rPr>
              <a:t>“Expected Returns: An Investor’s Guide to Market Forecasting” </a:t>
            </a:r>
          </a:p>
          <a:p>
            <a:pPr lvl="1" algn="l">
              <a:lnSpc>
                <a:spcPts val="1478"/>
              </a:lnSpc>
              <a:spcBef>
                <a:spcPts val="162"/>
              </a:spcBef>
              <a:buNone/>
            </a:pPr>
            <a:r>
              <a:rPr lang="en-US" sz="1026" b="1" kern="0" spc="20" dirty="0">
                <a:solidFill>
                  <a:srgbClr val="000000"/>
                </a:solidFill>
                <a:latin typeface="Lato" pitchFamily="34" charset="0"/>
                <a:ea typeface="Lato" pitchFamily="34" charset="-122"/>
                <a:cs typeface="Lato" pitchFamily="34" charset="-120"/>
              </a:rPr>
              <a:t>by Ilmanen, Antti (2011) </a:t>
            </a:r>
          </a:p>
          <a:p>
            <a:pPr lvl="1" algn="l">
              <a:lnSpc>
                <a:spcPts val="1478"/>
              </a:lnSpc>
              <a:spcBef>
                <a:spcPts val="305"/>
              </a:spcBef>
              <a:buNone/>
            </a:pPr>
            <a:r>
              <a:rPr lang="en-US" sz="1026" kern="0" spc="20" dirty="0">
                <a:solidFill>
                  <a:srgbClr val="000000">
                    <a:alpha val="80000"/>
                  </a:srgbClr>
                </a:solidFill>
                <a:latin typeface="Lato" pitchFamily="34" charset="0"/>
                <a:ea typeface="Lato" pitchFamily="34" charset="-122"/>
                <a:cs typeface="Lato" pitchFamily="34" charset="-120"/>
              </a:rPr>
              <a:t>Comprehensive treatment of return drivers under different macro conditions. </a:t>
            </a:r>
          </a:p>
          <a:p>
            <a:pPr marL="242900" indent="-242900" algn="l">
              <a:lnSpc>
                <a:spcPts val="2198"/>
              </a:lnSpc>
              <a:spcBef>
                <a:spcPts val="1695"/>
              </a:spcBef>
              <a:buSzPct val="100000"/>
              <a:buFont typeface="+mj-lt"/>
              <a:buAutoNum type="arabicPeriod"/>
            </a:pPr>
            <a:r>
              <a:rPr lang="en-US" sz="1607" kern="0" spc="32" dirty="0">
                <a:solidFill>
                  <a:srgbClr val="0F3332"/>
                </a:solidFill>
                <a:latin typeface="Lato" pitchFamily="34" charset="0"/>
                <a:ea typeface="Lato" pitchFamily="34" charset="-122"/>
                <a:cs typeface="Lato" pitchFamily="34" charset="-120"/>
              </a:rPr>
              <a:t>Improving U.S. stock return forecasts: A “fair-value” CAPE approac </a:t>
            </a:r>
          </a:p>
          <a:p>
            <a:pPr lvl="1" algn="l">
              <a:lnSpc>
                <a:spcPts val="1478"/>
              </a:lnSpc>
              <a:spcBef>
                <a:spcPts val="162"/>
              </a:spcBef>
              <a:buNone/>
            </a:pPr>
            <a:r>
              <a:rPr lang="en-US" sz="1026" b="1" kern="0" spc="20" dirty="0">
                <a:solidFill>
                  <a:srgbClr val="000000"/>
                </a:solidFill>
                <a:latin typeface="Lato" pitchFamily="34" charset="0"/>
                <a:ea typeface="Lato" pitchFamily="34" charset="-122"/>
                <a:cs typeface="Lato" pitchFamily="34" charset="-120"/>
              </a:rPr>
              <a:t>by Joe Davis</a:t>
            </a:r>
          </a:p>
          <a:p>
            <a:pPr lvl="1" algn="l">
              <a:lnSpc>
                <a:spcPts val="1478"/>
              </a:lnSpc>
              <a:spcBef>
                <a:spcPts val="305"/>
              </a:spcBef>
              <a:buNone/>
            </a:pPr>
            <a:r>
              <a:rPr lang="en-US" sz="1026" kern="0" spc="20" dirty="0">
                <a:solidFill>
                  <a:srgbClr val="000000">
                    <a:alpha val="80000"/>
                  </a:srgbClr>
                </a:solidFill>
                <a:latin typeface="Lato" pitchFamily="34" charset="0"/>
                <a:ea typeface="Lato" pitchFamily="34" charset="-122"/>
                <a:cs typeface="Lato" pitchFamily="34" charset="-120"/>
              </a:rPr>
              <a:t>The CAPE ratio’s forecasting power has weakened since 1985 due to its assumption of constant mean reversion. This paper improves forecasts by linking CAPE mean reversion to real yields, inflation, and volatility. The model cuts forecast errors by 50% and predicts ~5% nominal U.S. stock returns. </a:t>
            </a:r>
            <a:endParaRPr lang="en-US" dirty="0"/>
          </a:p>
        </p:txBody>
      </p:sp>
      <p:sp>
        <p:nvSpPr>
          <p:cNvPr id="5" name="Object 4"/>
          <p:cNvSpPr/>
          <p:nvPr/>
        </p:nvSpPr>
        <p:spPr>
          <a:xfrm>
            <a:off x="6284928" y="1917469"/>
            <a:ext cx="5446938" cy="3273251"/>
          </a:xfrm>
          <a:prstGeom prst="rect">
            <a:avLst/>
          </a:prstGeom>
          <a:noFill/>
        </p:spPr>
        <p:txBody>
          <a:bodyPr wrap="square" lIns="0" tIns="0" rIns="0" bIns="0" rtlCol="0" anchor="t"/>
          <a:lstStyle/>
          <a:p>
            <a:pPr marL="242900" indent="-242900" algn="l">
              <a:lnSpc>
                <a:spcPts val="2198"/>
              </a:lnSpc>
              <a:buSzPct val="100000"/>
              <a:buFont typeface="+mj-lt"/>
              <a:buAutoNum type="arabicPeriod"/>
            </a:pPr>
            <a:r>
              <a:rPr lang="en-US" sz="1607" kern="0" spc="32" dirty="0">
                <a:solidFill>
                  <a:srgbClr val="0F3332"/>
                </a:solidFill>
                <a:latin typeface="Lato" pitchFamily="34" charset="0"/>
                <a:ea typeface="Lato" pitchFamily="34" charset="-122"/>
                <a:cs typeface="Lato" pitchFamily="34" charset="-120"/>
              </a:rPr>
              <a:t>Forecasting US Equity and Bond Correlation—A Machine Learning Approach </a:t>
            </a:r>
          </a:p>
          <a:p>
            <a:pPr lvl="1" algn="l">
              <a:lnSpc>
                <a:spcPts val="1478"/>
              </a:lnSpc>
              <a:spcBef>
                <a:spcPts val="162"/>
              </a:spcBef>
              <a:buNone/>
            </a:pPr>
            <a:r>
              <a:rPr lang="en-US" sz="1026" b="1" kern="0" spc="20" dirty="0">
                <a:solidFill>
                  <a:srgbClr val="000000"/>
                </a:solidFill>
                <a:latin typeface="Lato" pitchFamily="34" charset="0"/>
                <a:ea typeface="Lato" pitchFamily="34" charset="-122"/>
                <a:cs typeface="Lato" pitchFamily="34" charset="-120"/>
              </a:rPr>
              <a:t>by Boyu Wu, Kevin J DiCiurcio</a:t>
            </a:r>
          </a:p>
          <a:p>
            <a:pPr lvl="1" algn="l">
              <a:lnSpc>
                <a:spcPts val="1478"/>
              </a:lnSpc>
              <a:spcBef>
                <a:spcPts val="305"/>
              </a:spcBef>
              <a:buNone/>
            </a:pPr>
            <a:r>
              <a:rPr lang="en-US" sz="1026" kern="0" spc="20" dirty="0">
                <a:solidFill>
                  <a:srgbClr val="000000">
                    <a:alpha val="80000"/>
                  </a:srgbClr>
                </a:solidFill>
                <a:latin typeface="Lato" pitchFamily="34" charset="0"/>
                <a:ea typeface="Lato" pitchFamily="34" charset="-122"/>
                <a:cs typeface="Lato" pitchFamily="34" charset="-120"/>
              </a:rPr>
              <a:t>Based on a systematically determined machine learning feature selection process, the authors find that inflation, alongside real yields, equity volatility, economic growth, and inflation uncertainty, predict changes in correlation dynamics over time.</a:t>
            </a:r>
          </a:p>
          <a:p>
            <a:pPr marL="242900" indent="-242900" algn="l">
              <a:lnSpc>
                <a:spcPts val="2198"/>
              </a:lnSpc>
              <a:spcBef>
                <a:spcPts val="1695"/>
              </a:spcBef>
              <a:buSzPct val="100000"/>
              <a:buFont typeface="+mj-lt"/>
              <a:buAutoNum type="arabicPeriod"/>
            </a:pPr>
            <a:r>
              <a:rPr lang="en-US" sz="1607" kern="0" spc="32" dirty="0">
                <a:solidFill>
                  <a:srgbClr val="0F3332"/>
                </a:solidFill>
                <a:latin typeface="Lato" pitchFamily="34" charset="0"/>
                <a:ea typeface="Lato" pitchFamily="34" charset="-122"/>
                <a:cs typeface="Lato" pitchFamily="34" charset="-120"/>
              </a:rPr>
              <a:t>Equity Factor Timing: A Two-Stage Machine Learning Approach </a:t>
            </a:r>
          </a:p>
          <a:p>
            <a:pPr lvl="1" algn="l">
              <a:lnSpc>
                <a:spcPts val="1478"/>
              </a:lnSpc>
              <a:spcBef>
                <a:spcPts val="162"/>
              </a:spcBef>
              <a:buNone/>
            </a:pPr>
            <a:r>
              <a:rPr lang="en-US" sz="1026" b="1" kern="0" spc="20" dirty="0">
                <a:solidFill>
                  <a:srgbClr val="000000"/>
                </a:solidFill>
                <a:latin typeface="Lato" pitchFamily="34" charset="0"/>
                <a:ea typeface="Lato" pitchFamily="34" charset="-122"/>
                <a:cs typeface="Lato" pitchFamily="34" charset="-120"/>
              </a:rPr>
              <a:t>by Kevin J DiCiurcio, Boyu Wu</a:t>
            </a:r>
          </a:p>
          <a:p>
            <a:pPr lvl="1" algn="l">
              <a:lnSpc>
                <a:spcPts val="1478"/>
              </a:lnSpc>
              <a:spcBef>
                <a:spcPts val="305"/>
              </a:spcBef>
              <a:buNone/>
            </a:pPr>
            <a:r>
              <a:rPr lang="en-US" sz="1026" kern="0" spc="20" dirty="0">
                <a:solidFill>
                  <a:srgbClr val="000000">
                    <a:alpha val="80000"/>
                  </a:srgbClr>
                </a:solidFill>
                <a:latin typeface="Lato" pitchFamily="34" charset="0"/>
                <a:ea typeface="Lato" pitchFamily="34" charset="-122"/>
                <a:cs typeface="Lato" pitchFamily="34" charset="-120"/>
              </a:rPr>
              <a:t>The two-stage approach significantly enhances factor prediction outcomes, underlining the importance of determining the market risk regime prior to evaluating factor perfor- mance. This finding highlights the necessity of incorporating market conditions in dynamic factor investment strategies.</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3809045" cy="6856285"/>
          </a:xfrm>
          <a:prstGeom prst="rect">
            <a:avLst/>
          </a:prstGeom>
          <a:solidFill>
            <a:srgbClr val="F4F7F8"/>
          </a:solidFill>
        </p:spPr>
        <p:txBody>
          <a:bodyPr/>
          <a:lstStyle/>
          <a:p>
            <a:endParaRPr lang="en-US"/>
          </a:p>
        </p:txBody>
      </p:sp>
      <p:sp>
        <p:nvSpPr>
          <p:cNvPr id="3" name="Object 2"/>
          <p:cNvSpPr/>
          <p:nvPr/>
        </p:nvSpPr>
        <p:spPr>
          <a:xfrm>
            <a:off x="476131" y="3047238"/>
            <a:ext cx="3142464" cy="199975"/>
          </a:xfrm>
          <a:prstGeom prst="rect">
            <a:avLst/>
          </a:prstGeom>
          <a:noFill/>
        </p:spPr>
        <p:txBody>
          <a:bodyPr wrap="square" lIns="0" tIns="0" rIns="0" bIns="0" rtlCol="0" anchor="t"/>
          <a:lstStyle/>
          <a:p>
            <a:pPr algn="l">
              <a:lnSpc>
                <a:spcPts val="1620"/>
              </a:lnSpc>
              <a:buNone/>
            </a:pPr>
            <a:r>
              <a:rPr lang="en-US" sz="1500" b="1" dirty="0">
                <a:solidFill>
                  <a:srgbClr val="DC582A"/>
                </a:solidFill>
                <a:latin typeface="Roboto" pitchFamily="34" charset="0"/>
                <a:ea typeface="Roboto" pitchFamily="34" charset="-122"/>
                <a:cs typeface="Roboto" pitchFamily="34" charset="-120"/>
              </a:rPr>
              <a:t>VCMM</a:t>
            </a:r>
            <a:endParaRPr lang="en-US" dirty="0"/>
          </a:p>
        </p:txBody>
      </p:sp>
      <p:sp>
        <p:nvSpPr>
          <p:cNvPr id="4" name="Object 3"/>
          <p:cNvSpPr/>
          <p:nvPr/>
        </p:nvSpPr>
        <p:spPr>
          <a:xfrm>
            <a:off x="476131" y="3435731"/>
            <a:ext cx="3142464" cy="409473"/>
          </a:xfrm>
          <a:prstGeom prst="rect">
            <a:avLst/>
          </a:prstGeom>
          <a:noFill/>
        </p:spPr>
        <p:txBody>
          <a:bodyPr wrap="square" lIns="0" tIns="0" rIns="0" bIns="0" rtlCol="0" anchor="t"/>
          <a:lstStyle/>
          <a:p>
            <a:pPr algn="l">
              <a:lnSpc>
                <a:spcPts val="3240"/>
              </a:lnSpc>
              <a:spcBef>
                <a:spcPts val="1455"/>
              </a:spcBef>
              <a:buNone/>
            </a:pPr>
            <a:r>
              <a:rPr lang="en-US" sz="3000" b="1" dirty="0">
                <a:solidFill>
                  <a:srgbClr val="0F3332"/>
                </a:solidFill>
                <a:latin typeface="Roboto" pitchFamily="34" charset="0"/>
                <a:ea typeface="Roboto" pitchFamily="34" charset="-122"/>
                <a:cs typeface="Roboto" pitchFamily="34" charset="-120"/>
              </a:rPr>
              <a:t>Skills</a:t>
            </a:r>
            <a:endParaRPr lang="en-US" dirty="0"/>
          </a:p>
        </p:txBody>
      </p:sp>
      <p:pic>
        <p:nvPicPr>
          <p:cNvPr id="5" name="Object 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9477" y="2095452"/>
            <a:ext cx="19045" cy="599925"/>
          </a:xfrm>
          <a:prstGeom prst="rect">
            <a:avLst/>
          </a:prstGeom>
        </p:spPr>
      </p:pic>
      <p:pic>
        <p:nvPicPr>
          <p:cNvPr id="6" name="Object 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1866" y="2000226"/>
            <a:ext cx="114271" cy="114271"/>
          </a:xfrm>
          <a:prstGeom prst="rect">
            <a:avLst/>
          </a:prstGeom>
        </p:spPr>
      </p:pic>
      <p:pic>
        <p:nvPicPr>
          <p:cNvPr id="7" name="Object 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68106" y="3277876"/>
            <a:ext cx="571357" cy="199975"/>
          </a:xfrm>
          <a:prstGeom prst="rect">
            <a:avLst/>
          </a:prstGeom>
        </p:spPr>
      </p:pic>
      <p:pic>
        <p:nvPicPr>
          <p:cNvPr id="8" name="Object 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02225" y="3232548"/>
            <a:ext cx="133317" cy="114271"/>
          </a:xfrm>
          <a:prstGeom prst="rect">
            <a:avLst/>
          </a:prstGeom>
        </p:spPr>
      </p:pic>
      <p:pic>
        <p:nvPicPr>
          <p:cNvPr id="9" name="Object 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56158" y="4724172"/>
            <a:ext cx="361860" cy="495176"/>
          </a:xfrm>
          <a:prstGeom prst="rect">
            <a:avLst/>
          </a:prstGeom>
        </p:spPr>
      </p:pic>
      <p:pic>
        <p:nvPicPr>
          <p:cNvPr id="10" name="Object 9"/>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56783" y="5163069"/>
            <a:ext cx="114271" cy="133317"/>
          </a:xfrm>
          <a:prstGeom prst="rect">
            <a:avLst/>
          </a:prstGeom>
        </p:spPr>
      </p:pic>
      <p:pic>
        <p:nvPicPr>
          <p:cNvPr id="11" name="Object 10"/>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83605" y="4724172"/>
            <a:ext cx="361860" cy="495176"/>
          </a:xfrm>
          <a:prstGeom prst="rect">
            <a:avLst/>
          </a:prstGeom>
        </p:spPr>
      </p:pic>
      <p:pic>
        <p:nvPicPr>
          <p:cNvPr id="12" name="Object 11"/>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927707" y="5163069"/>
            <a:ext cx="114271" cy="133317"/>
          </a:xfrm>
          <a:prstGeom prst="rect">
            <a:avLst/>
          </a:prstGeom>
        </p:spPr>
      </p:pic>
      <p:pic>
        <p:nvPicPr>
          <p:cNvPr id="13" name="Object 12"/>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362063" y="3277876"/>
            <a:ext cx="571357" cy="199975"/>
          </a:xfrm>
          <a:prstGeom prst="rect">
            <a:avLst/>
          </a:prstGeom>
        </p:spPr>
      </p:pic>
      <p:pic>
        <p:nvPicPr>
          <p:cNvPr id="14" name="Object 13"/>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271409" y="3232548"/>
            <a:ext cx="133317" cy="114271"/>
          </a:xfrm>
          <a:prstGeom prst="rect">
            <a:avLst/>
          </a:prstGeom>
        </p:spPr>
      </p:pic>
      <p:sp>
        <p:nvSpPr>
          <p:cNvPr id="15" name="Object 14"/>
          <p:cNvSpPr/>
          <p:nvPr/>
        </p:nvSpPr>
        <p:spPr>
          <a:xfrm>
            <a:off x="6960082" y="2777234"/>
            <a:ext cx="2077835" cy="2077835"/>
          </a:xfrm>
          <a:prstGeom prst="ellipse">
            <a:avLst/>
          </a:prstGeom>
          <a:noFill/>
          <a:ln w="25400">
            <a:solidFill>
              <a:srgbClr val="DC582A"/>
            </a:solidFill>
            <a:prstDash val="solid"/>
            <a:miter lim="800000"/>
          </a:ln>
        </p:spPr>
        <p:txBody>
          <a:bodyPr/>
          <a:lstStyle/>
          <a:p>
            <a:endParaRPr lang="en-US"/>
          </a:p>
        </p:txBody>
      </p:sp>
      <p:pic>
        <p:nvPicPr>
          <p:cNvPr id="16" name="Object 15"/>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451019" y="3365598"/>
            <a:ext cx="1095101" cy="914171"/>
          </a:xfrm>
          <a:prstGeom prst="rect">
            <a:avLst/>
          </a:prstGeom>
        </p:spPr>
      </p:pic>
      <p:sp>
        <p:nvSpPr>
          <p:cNvPr id="17" name="Object 16"/>
          <p:cNvSpPr/>
          <p:nvPr/>
        </p:nvSpPr>
        <p:spPr>
          <a:xfrm>
            <a:off x="7641902" y="1190766"/>
            <a:ext cx="714196" cy="714196"/>
          </a:xfrm>
          <a:prstGeom prst="ellipse">
            <a:avLst/>
          </a:prstGeom>
          <a:noFill/>
          <a:ln w="25400">
            <a:solidFill>
              <a:srgbClr val="DC582A"/>
            </a:solidFill>
            <a:prstDash val="solid"/>
            <a:miter lim="800000"/>
          </a:ln>
        </p:spPr>
        <p:txBody>
          <a:bodyPr/>
          <a:lstStyle/>
          <a:p>
            <a:endParaRPr lang="en-US"/>
          </a:p>
        </p:txBody>
      </p:sp>
      <p:pic>
        <p:nvPicPr>
          <p:cNvPr id="18" name="Object 17"/>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852532" y="1380333"/>
            <a:ext cx="295201" cy="333292"/>
          </a:xfrm>
          <a:prstGeom prst="rect">
            <a:avLst/>
          </a:prstGeom>
        </p:spPr>
      </p:pic>
      <p:sp>
        <p:nvSpPr>
          <p:cNvPr id="19" name="Object 18"/>
          <p:cNvSpPr/>
          <p:nvPr/>
        </p:nvSpPr>
        <p:spPr>
          <a:xfrm>
            <a:off x="7171484" y="783079"/>
            <a:ext cx="1655031" cy="257111"/>
          </a:xfrm>
          <a:prstGeom prst="rect">
            <a:avLst/>
          </a:prstGeom>
          <a:noFill/>
        </p:spPr>
        <p:txBody>
          <a:bodyPr wrap="square" lIns="0" tIns="0" rIns="0" bIns="0" rtlCol="0" anchor="t"/>
          <a:lstStyle/>
          <a:p>
            <a:pPr algn="ctr">
              <a:lnSpc>
                <a:spcPts val="2093"/>
              </a:lnSpc>
              <a:buNone/>
            </a:pPr>
            <a:r>
              <a:rPr lang="en-US" sz="1530" kern="0" spc="31" dirty="0">
                <a:solidFill>
                  <a:srgbClr val="0F3332"/>
                </a:solidFill>
                <a:latin typeface="Lato" pitchFamily="34" charset="0"/>
                <a:ea typeface="Lato" pitchFamily="34" charset="-122"/>
                <a:cs typeface="Lato" pitchFamily="34" charset="-120"/>
              </a:rPr>
              <a:t>Macroeconomics</a:t>
            </a:r>
            <a:endParaRPr lang="en-US" dirty="0"/>
          </a:p>
        </p:txBody>
      </p:sp>
      <p:sp>
        <p:nvSpPr>
          <p:cNvPr id="20" name="Object 19"/>
          <p:cNvSpPr/>
          <p:nvPr/>
        </p:nvSpPr>
        <p:spPr>
          <a:xfrm>
            <a:off x="9799171" y="2758114"/>
            <a:ext cx="714196" cy="714196"/>
          </a:xfrm>
          <a:prstGeom prst="ellipse">
            <a:avLst/>
          </a:prstGeom>
          <a:noFill/>
          <a:ln w="25400">
            <a:solidFill>
              <a:srgbClr val="009CA6"/>
            </a:solidFill>
            <a:prstDash val="solid"/>
            <a:miter lim="800000"/>
          </a:ln>
        </p:spPr>
        <p:txBody>
          <a:bodyPr/>
          <a:lstStyle/>
          <a:p>
            <a:endParaRPr lang="en-US"/>
          </a:p>
        </p:txBody>
      </p:sp>
      <p:pic>
        <p:nvPicPr>
          <p:cNvPr id="21" name="Object 20"/>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043183" y="2926772"/>
            <a:ext cx="209498" cy="371382"/>
          </a:xfrm>
          <a:prstGeom prst="rect">
            <a:avLst/>
          </a:prstGeom>
        </p:spPr>
      </p:pic>
      <p:sp>
        <p:nvSpPr>
          <p:cNvPr id="22" name="Object 21"/>
          <p:cNvSpPr/>
          <p:nvPr/>
        </p:nvSpPr>
        <p:spPr>
          <a:xfrm>
            <a:off x="10608594" y="2821797"/>
            <a:ext cx="1319835" cy="514221"/>
          </a:xfrm>
          <a:prstGeom prst="rect">
            <a:avLst/>
          </a:prstGeom>
          <a:noFill/>
        </p:spPr>
        <p:txBody>
          <a:bodyPr wrap="square" lIns="0" tIns="0" rIns="0" bIns="0" rtlCol="0" anchor="t"/>
          <a:lstStyle/>
          <a:p>
            <a:pPr algn="l">
              <a:lnSpc>
                <a:spcPts val="2093"/>
              </a:lnSpc>
              <a:buNone/>
            </a:pPr>
            <a:r>
              <a:rPr lang="en-US" sz="1530" kern="0" spc="31" dirty="0">
                <a:solidFill>
                  <a:srgbClr val="0F3332"/>
                </a:solidFill>
                <a:latin typeface="Lato" pitchFamily="34" charset="0"/>
                <a:ea typeface="Lato" pitchFamily="34" charset="-122"/>
                <a:cs typeface="Lato" pitchFamily="34" charset="-120"/>
              </a:rPr>
              <a:t>Asset Return Forecasting</a:t>
            </a:r>
            <a:endParaRPr lang="en-US" dirty="0"/>
          </a:p>
        </p:txBody>
      </p:sp>
      <p:sp>
        <p:nvSpPr>
          <p:cNvPr id="23" name="Object 22"/>
          <p:cNvSpPr/>
          <p:nvPr/>
        </p:nvSpPr>
        <p:spPr>
          <a:xfrm>
            <a:off x="8975168" y="5294137"/>
            <a:ext cx="714196" cy="714196"/>
          </a:xfrm>
          <a:prstGeom prst="ellipse">
            <a:avLst/>
          </a:prstGeom>
          <a:noFill/>
          <a:ln w="25400">
            <a:solidFill>
              <a:srgbClr val="F1B434"/>
            </a:solidFill>
            <a:prstDash val="solid"/>
            <a:miter lim="800000"/>
          </a:ln>
        </p:spPr>
        <p:txBody>
          <a:bodyPr/>
          <a:lstStyle/>
          <a:p>
            <a:endParaRPr lang="en-US"/>
          </a:p>
        </p:txBody>
      </p:sp>
      <p:pic>
        <p:nvPicPr>
          <p:cNvPr id="24" name="Object 23"/>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168964" y="5479653"/>
            <a:ext cx="333292" cy="352337"/>
          </a:xfrm>
          <a:prstGeom prst="rect">
            <a:avLst/>
          </a:prstGeom>
        </p:spPr>
      </p:pic>
      <p:sp>
        <p:nvSpPr>
          <p:cNvPr id="25" name="Object 24"/>
          <p:cNvSpPr/>
          <p:nvPr/>
        </p:nvSpPr>
        <p:spPr>
          <a:xfrm>
            <a:off x="9784590" y="5486375"/>
            <a:ext cx="1696931" cy="257111"/>
          </a:xfrm>
          <a:prstGeom prst="rect">
            <a:avLst/>
          </a:prstGeom>
          <a:noFill/>
        </p:spPr>
        <p:txBody>
          <a:bodyPr wrap="square" lIns="0" tIns="0" rIns="0" bIns="0" rtlCol="0" anchor="t"/>
          <a:lstStyle/>
          <a:p>
            <a:pPr algn="l">
              <a:lnSpc>
                <a:spcPts val="2093"/>
              </a:lnSpc>
              <a:buNone/>
            </a:pPr>
            <a:r>
              <a:rPr lang="en-US" sz="1530" kern="0" spc="31" dirty="0">
                <a:solidFill>
                  <a:srgbClr val="0F3332"/>
                </a:solidFill>
                <a:latin typeface="Lato" pitchFamily="34" charset="0"/>
                <a:ea typeface="Lato" pitchFamily="34" charset="-122"/>
                <a:cs typeface="Lato" pitchFamily="34" charset="-120"/>
              </a:rPr>
              <a:t>Regime Modeling</a:t>
            </a:r>
            <a:endParaRPr lang="en-US" dirty="0"/>
          </a:p>
        </p:txBody>
      </p:sp>
      <p:sp>
        <p:nvSpPr>
          <p:cNvPr id="26" name="Object 25"/>
          <p:cNvSpPr/>
          <p:nvPr/>
        </p:nvSpPr>
        <p:spPr>
          <a:xfrm>
            <a:off x="6308635" y="5294137"/>
            <a:ext cx="714196" cy="714196"/>
          </a:xfrm>
          <a:prstGeom prst="ellipse">
            <a:avLst/>
          </a:prstGeom>
          <a:noFill/>
          <a:ln w="25400">
            <a:solidFill>
              <a:srgbClr val="E6D69A"/>
            </a:solidFill>
            <a:prstDash val="solid"/>
            <a:miter lim="800000"/>
          </a:ln>
        </p:spPr>
        <p:txBody>
          <a:bodyPr/>
          <a:lstStyle/>
          <a:p>
            <a:endParaRPr lang="en-US"/>
          </a:p>
        </p:txBody>
      </p:sp>
      <p:pic>
        <p:nvPicPr>
          <p:cNvPr id="27" name="Object 26"/>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563173" y="5488022"/>
            <a:ext cx="209498" cy="314246"/>
          </a:xfrm>
          <a:prstGeom prst="rect">
            <a:avLst/>
          </a:prstGeom>
        </p:spPr>
      </p:pic>
      <p:sp>
        <p:nvSpPr>
          <p:cNvPr id="28" name="Object 27"/>
          <p:cNvSpPr/>
          <p:nvPr/>
        </p:nvSpPr>
        <p:spPr>
          <a:xfrm>
            <a:off x="4935474" y="5357820"/>
            <a:ext cx="1277935" cy="514221"/>
          </a:xfrm>
          <a:prstGeom prst="rect">
            <a:avLst/>
          </a:prstGeom>
          <a:noFill/>
        </p:spPr>
        <p:txBody>
          <a:bodyPr wrap="square" lIns="0" tIns="0" rIns="0" bIns="0" rtlCol="0" anchor="t"/>
          <a:lstStyle/>
          <a:p>
            <a:pPr algn="r">
              <a:lnSpc>
                <a:spcPts val="2093"/>
              </a:lnSpc>
              <a:buNone/>
            </a:pPr>
            <a:r>
              <a:rPr lang="en-US" sz="1530" kern="0" spc="31" dirty="0">
                <a:solidFill>
                  <a:srgbClr val="0F3332"/>
                </a:solidFill>
                <a:latin typeface="Lato" pitchFamily="34" charset="0"/>
                <a:ea typeface="Lato" pitchFamily="34" charset="-122"/>
                <a:cs typeface="Lato" pitchFamily="34" charset="-120"/>
              </a:rPr>
              <a:t>Portfolio Construction</a:t>
            </a:r>
            <a:endParaRPr lang="en-US" dirty="0"/>
          </a:p>
        </p:txBody>
      </p:sp>
      <p:sp>
        <p:nvSpPr>
          <p:cNvPr id="29" name="Object 28"/>
          <p:cNvSpPr/>
          <p:nvPr/>
        </p:nvSpPr>
        <p:spPr>
          <a:xfrm>
            <a:off x="5484632" y="2758114"/>
            <a:ext cx="714196" cy="714196"/>
          </a:xfrm>
          <a:prstGeom prst="ellipse">
            <a:avLst/>
          </a:prstGeom>
          <a:noFill/>
          <a:ln w="25400">
            <a:solidFill>
              <a:srgbClr val="DC582A"/>
            </a:solidFill>
            <a:prstDash val="solid"/>
            <a:miter lim="800000"/>
          </a:ln>
        </p:spPr>
        <p:txBody>
          <a:bodyPr/>
          <a:lstStyle/>
          <a:p>
            <a:endParaRPr lang="en-US"/>
          </a:p>
        </p:txBody>
      </p:sp>
      <p:pic>
        <p:nvPicPr>
          <p:cNvPr id="30" name="Object 29"/>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636774" y="2976990"/>
            <a:ext cx="418995" cy="276156"/>
          </a:xfrm>
          <a:prstGeom prst="rect">
            <a:avLst/>
          </a:prstGeom>
        </p:spPr>
      </p:pic>
      <p:sp>
        <p:nvSpPr>
          <p:cNvPr id="31" name="Object 30"/>
          <p:cNvSpPr/>
          <p:nvPr/>
        </p:nvSpPr>
        <p:spPr>
          <a:xfrm>
            <a:off x="3661050" y="2950352"/>
            <a:ext cx="1728355" cy="257111"/>
          </a:xfrm>
          <a:prstGeom prst="rect">
            <a:avLst/>
          </a:prstGeom>
          <a:noFill/>
        </p:spPr>
        <p:txBody>
          <a:bodyPr wrap="square" lIns="0" tIns="0" rIns="0" bIns="0" rtlCol="0" anchor="t"/>
          <a:lstStyle/>
          <a:p>
            <a:pPr algn="r">
              <a:lnSpc>
                <a:spcPts val="2093"/>
              </a:lnSpc>
              <a:buNone/>
            </a:pPr>
            <a:r>
              <a:rPr lang="en-US" sz="1530" kern="0" spc="31" dirty="0">
                <a:solidFill>
                  <a:srgbClr val="0F3332"/>
                </a:solidFill>
                <a:latin typeface="Lato" pitchFamily="34" charset="0"/>
                <a:ea typeface="Lato" pitchFamily="34" charset="-122"/>
                <a:cs typeface="Lato" pitchFamily="34" charset="-120"/>
              </a:rPr>
              <a:t>Machine Learning</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TotalTime>
  <Words>706</Words>
  <Application>Microsoft Office PowerPoint</Application>
  <PresentationFormat>Widescreen</PresentationFormat>
  <Paragraphs>92</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Roboto</vt:lpstr>
      <vt:lpstr>Lato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ISG</dc:title>
  <dc:subject>ISG</dc:subject>
  <dc:creator>wuboyu1993@icloud.com</dc:creator>
  <cp:lastModifiedBy>Sha,Amelia</cp:lastModifiedBy>
  <cp:revision>2</cp:revision>
  <dcterms:created xsi:type="dcterms:W3CDTF">2025-04-02T12:29:53Z</dcterms:created>
  <dcterms:modified xsi:type="dcterms:W3CDTF">2025-09-08T14:00:00Z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4725270-1a60-4239-bd3a-1f77246ba1b1_Enabled">
    <vt:lpwstr>true</vt:lpwstr>
  </property>
  <property fmtid="{D5CDD505-2E9C-101B-9397-08002B2CF9AE}" pid="3" name="MSIP_Label_84725270-1a60-4239-bd3a-1f77246ba1b1_SetDate">
    <vt:lpwstr>2025-09-08T12:51:36Z</vt:lpwstr>
  </property>
  <property fmtid="{D5CDD505-2E9C-101B-9397-08002B2CF9AE}" pid="4" name="MSIP_Label_84725270-1a60-4239-bd3a-1f77246ba1b1_Method">
    <vt:lpwstr>Standard</vt:lpwstr>
  </property>
  <property fmtid="{D5CDD505-2E9C-101B-9397-08002B2CF9AE}" pid="5" name="MSIP_Label_84725270-1a60-4239-bd3a-1f77246ba1b1_Name">
    <vt:lpwstr>Vanguard Internal Use Only</vt:lpwstr>
  </property>
  <property fmtid="{D5CDD505-2E9C-101B-9397-08002B2CF9AE}" pid="6" name="MSIP_Label_84725270-1a60-4239-bd3a-1f77246ba1b1_SiteId">
    <vt:lpwstr>d3a74ac8-efe4-4fe8-b707-b1bf8c6a25bd</vt:lpwstr>
  </property>
  <property fmtid="{D5CDD505-2E9C-101B-9397-08002B2CF9AE}" pid="7" name="MSIP_Label_84725270-1a60-4239-bd3a-1f77246ba1b1_ActionId">
    <vt:lpwstr>4df824ba-4a61-4758-9390-2db0a763e0ca</vt:lpwstr>
  </property>
  <property fmtid="{D5CDD505-2E9C-101B-9397-08002B2CF9AE}" pid="8" name="MSIP_Label_84725270-1a60-4239-bd3a-1f77246ba1b1_ContentBits">
    <vt:lpwstr>2</vt:lpwstr>
  </property>
  <property fmtid="{D5CDD505-2E9C-101B-9397-08002B2CF9AE}" pid="9" name="MSIP_Label_84725270-1a60-4239-bd3a-1f77246ba1b1_Tag">
    <vt:lpwstr>10, 3, 0, 1</vt:lpwstr>
  </property>
  <property fmtid="{D5CDD505-2E9C-101B-9397-08002B2CF9AE}" pid="10" name="ClassificationContentMarkingFooterLocations">
    <vt:lpwstr>Office Theme:3</vt:lpwstr>
  </property>
  <property fmtid="{D5CDD505-2E9C-101B-9397-08002B2CF9AE}" pid="11" name="ClassificationContentMarkingFooterText">
    <vt:lpwstr>Vanguard Internal Use Only</vt:lpwstr>
  </property>
</Properties>
</file>